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1"/>
  </p:notesMasterIdLst>
  <p:sldIdLst>
    <p:sldId id="256" r:id="rId2"/>
    <p:sldId id="280" r:id="rId3"/>
    <p:sldId id="281" r:id="rId4"/>
    <p:sldId id="282" r:id="rId5"/>
    <p:sldId id="257" r:id="rId6"/>
    <p:sldId id="283" r:id="rId7"/>
    <p:sldId id="284" r:id="rId8"/>
    <p:sldId id="258" r:id="rId9"/>
    <p:sldId id="285" r:id="rId10"/>
    <p:sldId id="286" r:id="rId11"/>
    <p:sldId id="259" r:id="rId12"/>
    <p:sldId id="287" r:id="rId13"/>
    <p:sldId id="288" r:id="rId14"/>
    <p:sldId id="260" r:id="rId15"/>
    <p:sldId id="261" r:id="rId16"/>
    <p:sldId id="289" r:id="rId17"/>
    <p:sldId id="290" r:id="rId18"/>
    <p:sldId id="291" r:id="rId19"/>
    <p:sldId id="292" r:id="rId20"/>
    <p:sldId id="262" r:id="rId21"/>
    <p:sldId id="293" r:id="rId22"/>
    <p:sldId id="294" r:id="rId23"/>
    <p:sldId id="263" r:id="rId24"/>
    <p:sldId id="295" r:id="rId25"/>
    <p:sldId id="296" r:id="rId26"/>
    <p:sldId id="264" r:id="rId27"/>
    <p:sldId id="297" r:id="rId28"/>
    <p:sldId id="298" r:id="rId29"/>
    <p:sldId id="299" r:id="rId30"/>
    <p:sldId id="265" r:id="rId31"/>
    <p:sldId id="300" r:id="rId32"/>
    <p:sldId id="301" r:id="rId33"/>
    <p:sldId id="266" r:id="rId34"/>
    <p:sldId id="302" r:id="rId35"/>
    <p:sldId id="303" r:id="rId36"/>
    <p:sldId id="267" r:id="rId37"/>
    <p:sldId id="304" r:id="rId38"/>
    <p:sldId id="305" r:id="rId39"/>
    <p:sldId id="269" r:id="rId40"/>
    <p:sldId id="315" r:id="rId41"/>
    <p:sldId id="270" r:id="rId42"/>
    <p:sldId id="268" r:id="rId43"/>
    <p:sldId id="307" r:id="rId44"/>
    <p:sldId id="308" r:id="rId45"/>
    <p:sldId id="271" r:id="rId46"/>
    <p:sldId id="309" r:id="rId47"/>
    <p:sldId id="310" r:id="rId48"/>
    <p:sldId id="272" r:id="rId49"/>
    <p:sldId id="311" r:id="rId50"/>
    <p:sldId id="312" r:id="rId51"/>
    <p:sldId id="273" r:id="rId52"/>
    <p:sldId id="313" r:id="rId53"/>
    <p:sldId id="314" r:id="rId54"/>
    <p:sldId id="274" r:id="rId55"/>
    <p:sldId id="275" r:id="rId56"/>
    <p:sldId id="276" r:id="rId57"/>
    <p:sldId id="277" r:id="rId58"/>
    <p:sldId id="278" r:id="rId59"/>
    <p:sldId id="279" r:id="rId6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829" autoAdjust="0"/>
  </p:normalViewPr>
  <p:slideViewPr>
    <p:cSldViewPr snapToGrid="0">
      <p:cViewPr>
        <p:scale>
          <a:sx n="76" d="100"/>
          <a:sy n="76" d="100"/>
        </p:scale>
        <p:origin x="1352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microsoft.com/office/2016/11/relationships/changesInfo" Target="changesInfos/changesInfo1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uzana Tučková" userId="854a15f0-1d6e-452a-a0dd-1e6a3e2fef5c" providerId="ADAL" clId="{96140446-ED4B-4211-8105-BDF8FA7E8C8D}"/>
    <pc:docChg chg="modSld">
      <pc:chgData name="Zuzana Tučková" userId="854a15f0-1d6e-452a-a0dd-1e6a3e2fef5c" providerId="ADAL" clId="{96140446-ED4B-4211-8105-BDF8FA7E8C8D}" dt="2026-09-24T22:24:57.578" v="24" actId="1076"/>
      <pc:docMkLst>
        <pc:docMk/>
      </pc:docMkLst>
      <pc:sldChg chg="modSp mod">
        <pc:chgData name="Zuzana Tučková" userId="854a15f0-1d6e-452a-a0dd-1e6a3e2fef5c" providerId="ADAL" clId="{96140446-ED4B-4211-8105-BDF8FA7E8C8D}" dt="2026-09-24T22:23:51.743" v="21" actId="1076"/>
        <pc:sldMkLst>
          <pc:docMk/>
          <pc:sldMk cId="0" sldId="262"/>
        </pc:sldMkLst>
        <pc:spChg chg="mod">
          <ac:chgData name="Zuzana Tučková" userId="854a15f0-1d6e-452a-a0dd-1e6a3e2fef5c" providerId="ADAL" clId="{96140446-ED4B-4211-8105-BDF8FA7E8C8D}" dt="2026-09-24T22:23:51.743" v="21" actId="1076"/>
          <ac:spMkLst>
            <pc:docMk/>
            <pc:sldMk cId="0" sldId="262"/>
            <ac:spMk id="37" creationId="{4D720DED-9107-2C8B-49DC-FF3F952DD04E}"/>
          </ac:spMkLst>
        </pc:spChg>
      </pc:sldChg>
      <pc:sldChg chg="modSp mod">
        <pc:chgData name="Zuzana Tučková" userId="854a15f0-1d6e-452a-a0dd-1e6a3e2fef5c" providerId="ADAL" clId="{96140446-ED4B-4211-8105-BDF8FA7E8C8D}" dt="2026-09-24T22:20:34.415" v="14" actId="14100"/>
        <pc:sldMkLst>
          <pc:docMk/>
          <pc:sldMk cId="0" sldId="267"/>
        </pc:sldMkLst>
        <pc:picChg chg="mod">
          <ac:chgData name="Zuzana Tučková" userId="854a15f0-1d6e-452a-a0dd-1e6a3e2fef5c" providerId="ADAL" clId="{96140446-ED4B-4211-8105-BDF8FA7E8C8D}" dt="2026-09-24T22:19:15.998" v="10" actId="1076"/>
          <ac:picMkLst>
            <pc:docMk/>
            <pc:sldMk cId="0" sldId="267"/>
            <ac:picMk id="29" creationId="{077AB3C8-5496-9849-543C-1CD8B9BE0CD9}"/>
          </ac:picMkLst>
        </pc:picChg>
        <pc:picChg chg="mod">
          <ac:chgData name="Zuzana Tučková" userId="854a15f0-1d6e-452a-a0dd-1e6a3e2fef5c" providerId="ADAL" clId="{96140446-ED4B-4211-8105-BDF8FA7E8C8D}" dt="2026-09-24T22:20:34.415" v="14" actId="14100"/>
          <ac:picMkLst>
            <pc:docMk/>
            <pc:sldMk cId="0" sldId="267"/>
            <ac:picMk id="30" creationId="{A6681251-E525-8B8A-B6CB-E7718C3A47B7}"/>
          </ac:picMkLst>
        </pc:picChg>
      </pc:sldChg>
      <pc:sldChg chg="modSp mod">
        <pc:chgData name="Zuzana Tučková" userId="854a15f0-1d6e-452a-a0dd-1e6a3e2fef5c" providerId="ADAL" clId="{96140446-ED4B-4211-8105-BDF8FA7E8C8D}" dt="2026-09-24T22:16:49.383" v="1" actId="20577"/>
        <pc:sldMkLst>
          <pc:docMk/>
          <pc:sldMk cId="0" sldId="275"/>
        </pc:sldMkLst>
        <pc:spChg chg="mod">
          <ac:chgData name="Zuzana Tučková" userId="854a15f0-1d6e-452a-a0dd-1e6a3e2fef5c" providerId="ADAL" clId="{96140446-ED4B-4211-8105-BDF8FA7E8C8D}" dt="2026-09-24T22:16:49.383" v="1" actId="20577"/>
          <ac:spMkLst>
            <pc:docMk/>
            <pc:sldMk cId="0" sldId="275"/>
            <ac:spMk id="9" creationId="{00000000-0000-0000-0000-000000000000}"/>
          </ac:spMkLst>
        </pc:spChg>
      </pc:sldChg>
      <pc:sldChg chg="modSp mod">
        <pc:chgData name="Zuzana Tučková" userId="854a15f0-1d6e-452a-a0dd-1e6a3e2fef5c" providerId="ADAL" clId="{96140446-ED4B-4211-8105-BDF8FA7E8C8D}" dt="2026-09-24T22:17:30.491" v="2" actId="20577"/>
        <pc:sldMkLst>
          <pc:docMk/>
          <pc:sldMk cId="0" sldId="284"/>
        </pc:sldMkLst>
        <pc:spChg chg="mod">
          <ac:chgData name="Zuzana Tučková" userId="854a15f0-1d6e-452a-a0dd-1e6a3e2fef5c" providerId="ADAL" clId="{96140446-ED4B-4211-8105-BDF8FA7E8C8D}" dt="2026-09-24T22:17:30.491" v="2" actId="20577"/>
          <ac:spMkLst>
            <pc:docMk/>
            <pc:sldMk cId="0" sldId="284"/>
            <ac:spMk id="10" creationId="{00000000-0000-0000-0000-000000000000}"/>
          </ac:spMkLst>
        </pc:spChg>
      </pc:sldChg>
      <pc:sldChg chg="modSp mod">
        <pc:chgData name="Zuzana Tučková" userId="854a15f0-1d6e-452a-a0dd-1e6a3e2fef5c" providerId="ADAL" clId="{96140446-ED4B-4211-8105-BDF8FA7E8C8D}" dt="2026-09-24T22:24:22.365" v="22" actId="1076"/>
        <pc:sldMkLst>
          <pc:docMk/>
          <pc:sldMk cId="0" sldId="290"/>
        </pc:sldMkLst>
        <pc:spChg chg="mod">
          <ac:chgData name="Zuzana Tučková" userId="854a15f0-1d6e-452a-a0dd-1e6a3e2fef5c" providerId="ADAL" clId="{96140446-ED4B-4211-8105-BDF8FA7E8C8D}" dt="2026-09-24T22:24:22.365" v="22" actId="1076"/>
          <ac:spMkLst>
            <pc:docMk/>
            <pc:sldMk cId="0" sldId="290"/>
            <ac:spMk id="8" creationId="{00000000-0000-0000-0000-000000000000}"/>
          </ac:spMkLst>
        </pc:spChg>
      </pc:sldChg>
      <pc:sldChg chg="modSp mod">
        <pc:chgData name="Zuzana Tučková" userId="854a15f0-1d6e-452a-a0dd-1e6a3e2fef5c" providerId="ADAL" clId="{96140446-ED4B-4211-8105-BDF8FA7E8C8D}" dt="2026-09-24T22:24:44.844" v="23" actId="1076"/>
        <pc:sldMkLst>
          <pc:docMk/>
          <pc:sldMk cId="0" sldId="291"/>
        </pc:sldMkLst>
        <pc:spChg chg="mod">
          <ac:chgData name="Zuzana Tučková" userId="854a15f0-1d6e-452a-a0dd-1e6a3e2fef5c" providerId="ADAL" clId="{96140446-ED4B-4211-8105-BDF8FA7E8C8D}" dt="2026-09-24T22:24:44.844" v="23" actId="1076"/>
          <ac:spMkLst>
            <pc:docMk/>
            <pc:sldMk cId="0" sldId="291"/>
            <ac:spMk id="21" creationId="{FAED39E6-04C3-2184-F785-6C0D0EA251AC}"/>
          </ac:spMkLst>
        </pc:spChg>
      </pc:sldChg>
      <pc:sldChg chg="modSp mod">
        <pc:chgData name="Zuzana Tučková" userId="854a15f0-1d6e-452a-a0dd-1e6a3e2fef5c" providerId="ADAL" clId="{96140446-ED4B-4211-8105-BDF8FA7E8C8D}" dt="2026-09-24T22:24:57.578" v="24" actId="1076"/>
        <pc:sldMkLst>
          <pc:docMk/>
          <pc:sldMk cId="0" sldId="292"/>
        </pc:sldMkLst>
        <pc:spChg chg="mod">
          <ac:chgData name="Zuzana Tučková" userId="854a15f0-1d6e-452a-a0dd-1e6a3e2fef5c" providerId="ADAL" clId="{96140446-ED4B-4211-8105-BDF8FA7E8C8D}" dt="2026-09-24T22:24:57.578" v="24" actId="1076"/>
          <ac:spMkLst>
            <pc:docMk/>
            <pc:sldMk cId="0" sldId="292"/>
            <ac:spMk id="26" creationId="{ED07E66D-C7B5-C7AB-6895-CA21D8802EFF}"/>
          </ac:spMkLst>
        </pc:spChg>
      </pc:sldChg>
      <pc:sldChg chg="modSp mod">
        <pc:chgData name="Zuzana Tučková" userId="854a15f0-1d6e-452a-a0dd-1e6a3e2fef5c" providerId="ADAL" clId="{96140446-ED4B-4211-8105-BDF8FA7E8C8D}" dt="2026-09-24T22:21:18.169" v="18" actId="1076"/>
        <pc:sldMkLst>
          <pc:docMk/>
          <pc:sldMk cId="0" sldId="303"/>
        </pc:sldMkLst>
        <pc:picChg chg="mod">
          <ac:chgData name="Zuzana Tučková" userId="854a15f0-1d6e-452a-a0dd-1e6a3e2fef5c" providerId="ADAL" clId="{96140446-ED4B-4211-8105-BDF8FA7E8C8D}" dt="2026-09-24T22:21:18.169" v="18" actId="1076"/>
          <ac:picMkLst>
            <pc:docMk/>
            <pc:sldMk cId="0" sldId="303"/>
            <ac:picMk id="16" creationId="{D13763AC-3B11-9921-07EA-C0DA546A0654}"/>
          </ac:picMkLst>
        </pc:picChg>
        <pc:picChg chg="mod">
          <ac:chgData name="Zuzana Tučková" userId="854a15f0-1d6e-452a-a0dd-1e6a3e2fef5c" providerId="ADAL" clId="{96140446-ED4B-4211-8105-BDF8FA7E8C8D}" dt="2026-09-24T22:21:08.405" v="16" actId="14100"/>
          <ac:picMkLst>
            <pc:docMk/>
            <pc:sldMk cId="0" sldId="303"/>
            <ac:picMk id="17" creationId="{4D8F27D8-75DD-B150-8D18-28DC9512FE29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1"/>
  <c:style val="2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25113F"/>
                </a:solidFill>
                <a:latin typeface="Arial"/>
              </a:defRPr>
            </a:pPr>
            <a:r>
              <a:rPr lang="pl-PL" sz="1400" b="0" i="0" u="none" strike="noStrike">
                <a:solidFill>
                  <a:srgbClr val="25113F"/>
                </a:solidFill>
                <a:latin typeface="Arial"/>
              </a:rPr>
              <a:t>Podíl na rozpočtu — studia v cizím jazyce (2026)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Podíl na rozpočtu</c:v>
                </c:pt>
              </c:strCache>
            </c:strRef>
          </c:tx>
          <c:spPr>
            <a:solidFill>
              <a:srgbClr val="BBA9DA"/>
            </a:solidFill>
            <a:ln w="9525" cap="flat">
              <a:solidFill>
                <a:srgbClr val="FFFFFF"/>
              </a:solidFill>
              <a:prstDash val="solid"/>
              <a:round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BBA9D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0A49-EB47-9639-4C845DFBE4D9}"/>
              </c:ext>
            </c:extLst>
          </c:dPt>
          <c:dPt>
            <c:idx val="1"/>
            <c:invertIfNegative val="0"/>
            <c:bubble3D val="0"/>
            <c:spPr>
              <a:solidFill>
                <a:srgbClr val="BBA9D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0A49-EB47-9639-4C845DFBE4D9}"/>
              </c:ext>
            </c:extLst>
          </c:dPt>
          <c:dPt>
            <c:idx val="2"/>
            <c:invertIfNegative val="0"/>
            <c:bubble3D val="0"/>
            <c:spPr>
              <a:solidFill>
                <a:srgbClr val="BBA9D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0A49-EB47-9639-4C845DFBE4D9}"/>
              </c:ext>
            </c:extLst>
          </c:dPt>
          <c:dPt>
            <c:idx val="3"/>
            <c:invertIfNegative val="0"/>
            <c:bubble3D val="0"/>
            <c:spPr>
              <a:solidFill>
                <a:srgbClr val="BBA9D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0A49-EB47-9639-4C845DFBE4D9}"/>
              </c:ext>
            </c:extLst>
          </c:dPt>
          <c:dPt>
            <c:idx val="4"/>
            <c:invertIfNegative val="0"/>
            <c:bubble3D val="0"/>
            <c:spPr>
              <a:solidFill>
                <a:srgbClr val="BBA9D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0A49-EB47-9639-4C845DFBE4D9}"/>
              </c:ext>
            </c:extLst>
          </c:dPt>
          <c:dPt>
            <c:idx val="5"/>
            <c:invertIfNegative val="0"/>
            <c:bubble3D val="0"/>
            <c:spPr>
              <a:solidFill>
                <a:srgbClr val="BBA9D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0A49-EB47-9639-4C845DFBE4D9}"/>
              </c:ext>
            </c:extLst>
          </c:dPt>
          <c:dPt>
            <c:idx val="6"/>
            <c:invertIfNegative val="0"/>
            <c:bubble3D val="0"/>
            <c:spPr>
              <a:solidFill>
                <a:srgbClr val="F0801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D-0A49-EB47-9639-4C845DFBE4D9}"/>
              </c:ext>
            </c:extLst>
          </c:dPt>
          <c:dPt>
            <c:idx val="7"/>
            <c:invertIfNegative val="0"/>
            <c:bubble3D val="0"/>
            <c:spPr>
              <a:solidFill>
                <a:srgbClr val="BBA9D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F-0A49-EB47-9639-4C845DFBE4D9}"/>
              </c:ext>
            </c:extLst>
          </c:dPt>
          <c:dPt>
            <c:idx val="8"/>
            <c:invertIfNegative val="0"/>
            <c:bubble3D val="0"/>
            <c:spPr>
              <a:solidFill>
                <a:srgbClr val="BBA9D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1-0A49-EB47-9639-4C845DFBE4D9}"/>
              </c:ext>
            </c:extLst>
          </c:dPt>
          <c:dPt>
            <c:idx val="9"/>
            <c:invertIfNegative val="0"/>
            <c:bubble3D val="0"/>
            <c:spPr>
              <a:solidFill>
                <a:srgbClr val="BBA9D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3-0A49-EB47-9639-4C845DFBE4D9}"/>
              </c:ext>
            </c:extLst>
          </c:dPt>
          <c:dPt>
            <c:idx val="10"/>
            <c:invertIfNegative val="0"/>
            <c:bubble3D val="0"/>
            <c:spPr>
              <a:solidFill>
                <a:srgbClr val="BBA9D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5-0A49-EB47-9639-4C845DFBE4D9}"/>
              </c:ext>
            </c:extLst>
          </c:dPt>
          <c:dPt>
            <c:idx val="11"/>
            <c:invertIfNegative val="0"/>
            <c:bubble3D val="0"/>
            <c:spPr>
              <a:solidFill>
                <a:srgbClr val="BBA9D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7-0A49-EB47-9639-4C845DFBE4D9}"/>
              </c:ext>
            </c:extLst>
          </c:dPt>
          <c:dPt>
            <c:idx val="12"/>
            <c:invertIfNegative val="0"/>
            <c:bubble3D val="0"/>
            <c:spPr>
              <a:solidFill>
                <a:srgbClr val="BBA9D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9-0A49-EB47-9639-4C845DFBE4D9}"/>
              </c:ext>
            </c:extLst>
          </c:dPt>
          <c:dPt>
            <c:idx val="13"/>
            <c:invertIfNegative val="0"/>
            <c:bubble3D val="0"/>
            <c:spPr>
              <a:solidFill>
                <a:srgbClr val="BBA9DA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1B-0A49-EB47-9639-4C845DFBE4D9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40" b="0" i="0" u="none" strike="noStrike">
                    <a:solidFill>
                      <a:srgbClr val="25113F"/>
                    </a:solidFill>
                    <a:latin typeface="Arial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Sheet1!$A$2:$A$15</c:f>
              <c:strCache>
                <c:ptCount val="14"/>
                <c:pt idx="0">
                  <c:v>UJEP</c:v>
                </c:pt>
                <c:pt idx="1">
                  <c:v>ZČU</c:v>
                </c:pt>
                <c:pt idx="2">
                  <c:v>UHK</c:v>
                </c:pt>
                <c:pt idx="3">
                  <c:v>Upa</c:v>
                </c:pt>
                <c:pt idx="4">
                  <c:v>SU</c:v>
                </c:pt>
                <c:pt idx="5">
                  <c:v>TUL</c:v>
                </c:pt>
                <c:pt idx="6">
                  <c:v>UTB</c:v>
                </c:pt>
                <c:pt idx="7">
                  <c:v>VŠCHT</c:v>
                </c:pt>
                <c:pt idx="8">
                  <c:v>JU</c:v>
                </c:pt>
                <c:pt idx="9">
                  <c:v>VŠB</c:v>
                </c:pt>
                <c:pt idx="10">
                  <c:v>MENDELU</c:v>
                </c:pt>
                <c:pt idx="11">
                  <c:v>OU</c:v>
                </c:pt>
                <c:pt idx="12">
                  <c:v>VŠE</c:v>
                </c:pt>
                <c:pt idx="13">
                  <c:v>ČZU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3.0000000000000001E-3</c:v>
                </c:pt>
                <c:pt idx="1">
                  <c:v>7.1999999999999998E-3</c:v>
                </c:pt>
                <c:pt idx="2">
                  <c:v>8.3999999999999995E-3</c:v>
                </c:pt>
                <c:pt idx="3">
                  <c:v>8.6E-3</c:v>
                </c:pt>
                <c:pt idx="4">
                  <c:v>1.2E-2</c:v>
                </c:pt>
                <c:pt idx="5">
                  <c:v>2.1600000000000001E-2</c:v>
                </c:pt>
                <c:pt idx="6">
                  <c:v>2.7099999999999999E-2</c:v>
                </c:pt>
                <c:pt idx="7">
                  <c:v>3.8899999999999997E-2</c:v>
                </c:pt>
                <c:pt idx="8">
                  <c:v>5.1799999999999999E-2</c:v>
                </c:pt>
                <c:pt idx="9">
                  <c:v>5.6300000000000003E-2</c:v>
                </c:pt>
                <c:pt idx="10">
                  <c:v>6.1199999999999997E-2</c:v>
                </c:pt>
                <c:pt idx="11">
                  <c:v>8.4900000000000003E-2</c:v>
                </c:pt>
                <c:pt idx="12">
                  <c:v>0.22420000000000001</c:v>
                </c:pt>
                <c:pt idx="13">
                  <c:v>0.3246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0A49-EB47-9639-4C845DFBE4D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5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70" b="0" i="0" u="none" strike="noStrike">
                <a:solidFill>
                  <a:srgbClr val="25113F"/>
                </a:solidFill>
                <a:latin typeface="Arial"/>
              </a:defRPr>
            </a:pPr>
            <a:endParaRPr lang="cs-CZ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0.35"/>
        </c:scaling>
        <c:delete val="0"/>
        <c:axPos val="b"/>
        <c:majorGridlines>
          <c:spPr>
            <a:ln w="9525" cap="flat">
              <a:solidFill>
                <a:srgbClr val="E3DAF0"/>
              </a:solidFill>
              <a:prstDash val="solid"/>
              <a:round/>
            </a:ln>
          </c:spPr>
        </c:majorGridlines>
        <c:numFmt formatCode="0%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40" b="0" i="0" u="none" strike="noStrike">
                <a:solidFill>
                  <a:srgbClr val="7A6C93"/>
                </a:solidFill>
                <a:latin typeface="Arial"/>
              </a:defRPr>
            </a:pPr>
            <a:endParaRPr lang="cs-CZ"/>
          </a:p>
        </c:txPr>
        <c:crossAx val="2094734554"/>
        <c:crosses val="autoZero"/>
        <c:crossBetween val="between"/>
      </c:valAx>
      <c:spPr>
        <a:solidFill>
          <a:srgbClr val="FFFFFF"/>
        </a:solidFill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9305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„Teď si pojďme říct, jak můžeme UTB v následujících čtyřech letech posunout dál – jak stavět na našich silných stránkách, využít příležitosti, systematicky odstraňovat slabá místa a současně omezovat dopady hrozeb. Z této logiky vycházejí hlavní pilíře navrhované strategie.“</a:t>
            </a:r>
          </a:p>
        </p:txBody>
      </p:sp>
    </p:spTree>
    <p:extLst>
      <p:ext uri="{BB962C8B-B14F-4D97-AF65-F5344CB8AC3E}">
        <p14:creationId xmlns:p14="http://schemas.microsoft.com/office/powerpoint/2010/main" val="31602586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Student není pouze číslo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r>
              <a:rPr lang="cs-CZ" sz="1800" dirty="0">
                <a:solidFill>
                  <a:srgbClr val="1F497D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TRÁVENÍ VOLNÉHO ČASU A sport je FENOMÉNEM SPOLEČNOSTI, ALE NAŠE UNIVERZITA NA NĚJ DOPOSUD NEREAGOVALA….. </a:t>
            </a:r>
            <a:r>
              <a:rPr lang="cs-CZ" sz="1200" dirty="0">
                <a:solidFill>
                  <a:srgbClr val="1F497D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Zázemí pro studenty a zaměstnance UTB, Zlínský kraj vnímám jako AKTIVNÍ REGION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709988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r>
              <a:rPr lang="cs-CZ" dirty="0"/>
              <a:t>KDO JINÝ BY MĚL BÝT V TÉTO OBLASTI KLÍČOVÝM PARTNEREM KDYŽ NE UNIVERZITA</a:t>
            </a:r>
          </a:p>
        </p:txBody>
      </p:sp>
    </p:spTree>
    <p:extLst>
      <p:ext uri="{BB962C8B-B14F-4D97-AF65-F5344CB8AC3E}">
        <p14:creationId xmlns:p14="http://schemas.microsoft.com/office/powerpoint/2010/main" val="7792861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9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8.png"/><Relationship Id="rId5" Type="http://schemas.openxmlformats.org/officeDocument/2006/relationships/image" Target="../media/image6.png"/><Relationship Id="rId10" Type="http://schemas.openxmlformats.org/officeDocument/2006/relationships/image" Target="../media/image25.png"/><Relationship Id="rId4" Type="http://schemas.openxmlformats.org/officeDocument/2006/relationships/image" Target="../media/image14.png"/><Relationship Id="rId9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8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0.png"/><Relationship Id="rId4" Type="http://schemas.openxmlformats.org/officeDocument/2006/relationships/image" Target="../media/image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29.png"/><Relationship Id="rId4" Type="http://schemas.openxmlformats.org/officeDocument/2006/relationships/image" Target="../media/image14.png"/><Relationship Id="rId9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37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40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24.png"/><Relationship Id="rId4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42.jp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44.png"/><Relationship Id="rId10" Type="http://schemas.openxmlformats.org/officeDocument/2006/relationships/image" Target="../media/image8.png"/><Relationship Id="rId4" Type="http://schemas.openxmlformats.org/officeDocument/2006/relationships/image" Target="../media/image43.png"/><Relationship Id="rId9" Type="http://schemas.openxmlformats.org/officeDocument/2006/relationships/image" Target="../media/image4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8.png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7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7.png"/><Relationship Id="rId4" Type="http://schemas.openxmlformats.org/officeDocument/2006/relationships/image" Target="../media/image49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image" Target="../media/image5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46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1.jp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4.png"/><Relationship Id="rId4" Type="http://schemas.openxmlformats.org/officeDocument/2006/relationships/image" Target="../media/image4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2.jp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0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utb-letters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0B2E">
              <a:alpha val="68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Shape 1"/>
          <p:cNvSpPr/>
          <p:nvPr/>
        </p:nvSpPr>
        <p:spPr>
          <a:xfrm>
            <a:off x="0" y="3566160"/>
            <a:ext cx="12191695" cy="3291840"/>
          </a:xfrm>
          <a:prstGeom prst="rect">
            <a:avLst/>
          </a:prstGeom>
          <a:solidFill>
            <a:srgbClr val="1A0B2E">
              <a:alpha val="92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502920" y="50292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4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 KANDIDÁTA NA JMENOVÁNÍ REKTOREM</a:t>
            </a:r>
            <a:endParaRPr lang="en-US" sz="1540"/>
          </a:p>
        </p:txBody>
      </p:sp>
      <p:sp>
        <p:nvSpPr>
          <p:cNvPr id="6" name="Text 3"/>
          <p:cNvSpPr/>
          <p:nvPr/>
        </p:nvSpPr>
        <p:spPr>
          <a:xfrm>
            <a:off x="502920" y="4160520"/>
            <a:ext cx="105156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prof. Ing. David Tuček, Ph.D.</a:t>
            </a:r>
            <a:endParaRPr lang="en-US" sz="4000"/>
          </a:p>
        </p:txBody>
      </p:sp>
      <p:sp>
        <p:nvSpPr>
          <p:cNvPr id="7" name="Text 4"/>
          <p:cNvSpPr/>
          <p:nvPr/>
        </p:nvSpPr>
        <p:spPr>
          <a:xfrm>
            <a:off x="502920" y="502920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8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pro studenty, akademiky, budoucnost — orientovaná na komunitu i region.</a:t>
            </a:r>
            <a:endParaRPr lang="en-US" sz="1980"/>
          </a:p>
        </p:txBody>
      </p:sp>
      <p:sp>
        <p:nvSpPr>
          <p:cNvPr id="8" name="Shape 5"/>
          <p:cNvSpPr/>
          <p:nvPr/>
        </p:nvSpPr>
        <p:spPr>
          <a:xfrm>
            <a:off x="502920" y="5742432"/>
            <a:ext cx="1005840" cy="41148"/>
          </a:xfrm>
          <a:prstGeom prst="rect">
            <a:avLst/>
          </a:prstGeom>
          <a:solidFill>
            <a:srgbClr val="F0801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502920" y="5870448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4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 </a:t>
            </a:r>
            <a:r>
              <a:rPr lang="en-US" sz="1540" i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silnou</a:t>
            </a:r>
            <a:r>
              <a:rPr lang="en-US" sz="154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40" i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univerzitou</a:t>
            </a:r>
            <a:r>
              <a:rPr lang="en-US" sz="154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40" i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musí</a:t>
            </a:r>
            <a:r>
              <a:rPr lang="en-US" sz="154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40" i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stát</a:t>
            </a:r>
            <a:r>
              <a:rPr lang="en-US" sz="154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40" i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nejen</a:t>
            </a:r>
            <a:r>
              <a:rPr lang="en-US" sz="154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40" i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silný</a:t>
            </a:r>
            <a:r>
              <a:rPr lang="en-US" sz="154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40" i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rektor</a:t>
            </a:r>
            <a:r>
              <a:rPr lang="en-US" sz="154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ale </a:t>
            </a:r>
            <a:r>
              <a:rPr lang="en-US" sz="1540" i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154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40" i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silný</a:t>
            </a:r>
            <a:r>
              <a:rPr lang="en-US" sz="154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40" i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tým</a:t>
            </a:r>
            <a:r>
              <a:rPr lang="en-US" sz="154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540" dirty="0"/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0BB467C4-3A9C-1F04-781B-1110C312A3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6681" y="4354356"/>
            <a:ext cx="1780090" cy="17800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MNĚ</a:t>
            </a:r>
            <a:endParaRPr lang="en-US" sz="138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Můj profesní život</a:t>
            </a:r>
            <a:endParaRPr lang="en-US" sz="2500"/>
          </a:p>
        </p:txBody>
      </p:sp>
      <p:sp>
        <p:nvSpPr>
          <p:cNvPr id="4" name="Text 2"/>
          <p:cNvSpPr/>
          <p:nvPr/>
        </p:nvSpPr>
        <p:spPr>
          <a:xfrm>
            <a:off x="502920" y="10972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4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 studenta ve Zlíně po kandidáta na rektora — profesní dráha pevně spojená s UTB.</a:t>
            </a:r>
            <a:endParaRPr lang="en-US" sz="1540"/>
          </a:p>
        </p:txBody>
      </p:sp>
      <p:pic>
        <p:nvPicPr>
          <p:cNvPr id="53" name="Image 4" descr="/home/claude/assets/utb-logo-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54" name="Text 47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55" name="Text 48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26</a:t>
            </a:r>
            <a:endParaRPr lang="en-US" sz="117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MNĚ</a:t>
            </a:r>
            <a:endParaRPr lang="en-US" sz="138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Můj profesní život</a:t>
            </a:r>
            <a:endParaRPr lang="en-US" sz="2500"/>
          </a:p>
        </p:txBody>
      </p:sp>
      <p:sp>
        <p:nvSpPr>
          <p:cNvPr id="4" name="Text 2"/>
          <p:cNvSpPr/>
          <p:nvPr/>
        </p:nvSpPr>
        <p:spPr>
          <a:xfrm>
            <a:off x="502920" y="10972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 studenta ve Zlíně po kandidáta na rektora — profesní dráha pevně spojená s UTB.</a:t>
            </a:r>
            <a:endParaRPr lang="en-US" sz="1380"/>
          </a:p>
        </p:txBody>
      </p:sp>
      <p:sp>
        <p:nvSpPr>
          <p:cNvPr id="5" name="Shape 3"/>
          <p:cNvSpPr/>
          <p:nvPr/>
        </p:nvSpPr>
        <p:spPr>
          <a:xfrm>
            <a:off x="1673352" y="1609344"/>
            <a:ext cx="0" cy="3182112"/>
          </a:xfrm>
          <a:prstGeom prst="line">
            <a:avLst/>
          </a:prstGeom>
          <a:noFill/>
          <a:ln w="19050">
            <a:solidFill>
              <a:srgbClr val="BBA9D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502920" y="155448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1998</a:t>
            </a:r>
            <a:endParaRPr lang="en-US" sz="1260"/>
          </a:p>
        </p:txBody>
      </p:sp>
      <p:sp>
        <p:nvSpPr>
          <p:cNvPr id="7" name="Shape 5"/>
          <p:cNvSpPr/>
          <p:nvPr/>
        </p:nvSpPr>
        <p:spPr>
          <a:xfrm>
            <a:off x="1636776" y="170078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1920240" y="155448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Ing. — Technologie a management  </a:t>
            </a:r>
            <a:r>
              <a:rPr lang="en-US" sz="126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FT VUT Brno</a:t>
            </a:r>
            <a:endParaRPr lang="en-US" sz="1260"/>
          </a:p>
        </p:txBody>
      </p:sp>
      <p:sp>
        <p:nvSpPr>
          <p:cNvPr id="9" name="Text 7"/>
          <p:cNvSpPr/>
          <p:nvPr/>
        </p:nvSpPr>
        <p:spPr>
          <a:xfrm>
            <a:off x="502920" y="192024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2002</a:t>
            </a:r>
            <a:endParaRPr lang="en-US" sz="1260"/>
          </a:p>
        </p:txBody>
      </p:sp>
      <p:sp>
        <p:nvSpPr>
          <p:cNvPr id="10" name="Shape 8"/>
          <p:cNvSpPr/>
          <p:nvPr/>
        </p:nvSpPr>
        <p:spPr>
          <a:xfrm>
            <a:off x="1636776" y="206654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1920240" y="192024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Ph.D. — Řízení a ekonomika podniku  </a:t>
            </a:r>
            <a:r>
              <a:rPr lang="en-US" sz="126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FP VUT Brno</a:t>
            </a:r>
            <a:endParaRPr lang="en-US" sz="1260"/>
          </a:p>
        </p:txBody>
      </p:sp>
      <p:sp>
        <p:nvSpPr>
          <p:cNvPr id="12" name="Text 10"/>
          <p:cNvSpPr/>
          <p:nvPr/>
        </p:nvSpPr>
        <p:spPr>
          <a:xfrm>
            <a:off x="502920" y="228600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2003</a:t>
            </a:r>
            <a:endParaRPr lang="en-US" sz="1260"/>
          </a:p>
        </p:txBody>
      </p:sp>
      <p:sp>
        <p:nvSpPr>
          <p:cNvPr id="13" name="Shape 11"/>
          <p:cNvSpPr/>
          <p:nvPr/>
        </p:nvSpPr>
        <p:spPr>
          <a:xfrm>
            <a:off x="1636776" y="243230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1920240" y="228600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Odborný asistent  </a:t>
            </a:r>
            <a:r>
              <a:rPr lang="en-US" sz="126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FaME UTB</a:t>
            </a:r>
            <a:endParaRPr lang="en-US" sz="1260"/>
          </a:p>
        </p:txBody>
      </p:sp>
      <p:sp>
        <p:nvSpPr>
          <p:cNvPr id="15" name="Text 13"/>
          <p:cNvSpPr/>
          <p:nvPr/>
        </p:nvSpPr>
        <p:spPr>
          <a:xfrm>
            <a:off x="502920" y="265176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2007</a:t>
            </a:r>
            <a:endParaRPr lang="en-US" sz="1260"/>
          </a:p>
        </p:txBody>
      </p:sp>
      <p:sp>
        <p:nvSpPr>
          <p:cNvPr id="16" name="Shape 14"/>
          <p:cNvSpPr/>
          <p:nvPr/>
        </p:nvSpPr>
        <p:spPr>
          <a:xfrm>
            <a:off x="1636776" y="279806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1920240" y="265176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Docent — Management a ekonomika podniku  </a:t>
            </a:r>
            <a:r>
              <a:rPr lang="en-US" sz="126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FaME UTB</a:t>
            </a:r>
            <a:endParaRPr lang="en-US" sz="1260"/>
          </a:p>
        </p:txBody>
      </p:sp>
      <p:sp>
        <p:nvSpPr>
          <p:cNvPr id="18" name="Text 16"/>
          <p:cNvSpPr/>
          <p:nvPr/>
        </p:nvSpPr>
        <p:spPr>
          <a:xfrm>
            <a:off x="502920" y="301752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2009–2015</a:t>
            </a:r>
            <a:endParaRPr lang="en-US" sz="1260"/>
          </a:p>
        </p:txBody>
      </p:sp>
      <p:sp>
        <p:nvSpPr>
          <p:cNvPr id="19" name="Shape 17"/>
          <p:cNvSpPr/>
          <p:nvPr/>
        </p:nvSpPr>
        <p:spPr>
          <a:xfrm>
            <a:off x="1636776" y="316382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Text 18"/>
          <p:cNvSpPr/>
          <p:nvPr/>
        </p:nvSpPr>
        <p:spPr>
          <a:xfrm>
            <a:off x="1920240" y="301752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Prorektor UTB  </a:t>
            </a:r>
            <a:r>
              <a:rPr lang="en-US" sz="126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spolupráce s praxí, sociální záležitosti</a:t>
            </a:r>
            <a:endParaRPr lang="en-US" sz="1260"/>
          </a:p>
        </p:txBody>
      </p:sp>
      <p:sp>
        <p:nvSpPr>
          <p:cNvPr id="21" name="Text 19"/>
          <p:cNvSpPr/>
          <p:nvPr/>
        </p:nvSpPr>
        <p:spPr>
          <a:xfrm>
            <a:off x="502920" y="338328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2016–2024</a:t>
            </a:r>
            <a:endParaRPr lang="en-US" sz="1260"/>
          </a:p>
        </p:txBody>
      </p:sp>
      <p:sp>
        <p:nvSpPr>
          <p:cNvPr id="22" name="Shape 20"/>
          <p:cNvSpPr/>
          <p:nvPr/>
        </p:nvSpPr>
        <p:spPr>
          <a:xfrm>
            <a:off x="1636776" y="352958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3" name="Text 21"/>
          <p:cNvSpPr/>
          <p:nvPr/>
        </p:nvSpPr>
        <p:spPr>
          <a:xfrm>
            <a:off x="1920240" y="338328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Děkan FaME UTB  </a:t>
            </a:r>
            <a:r>
              <a:rPr lang="en-US" sz="126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osm let ve vedení fakulty</a:t>
            </a:r>
            <a:endParaRPr lang="en-US" sz="1260"/>
          </a:p>
        </p:txBody>
      </p:sp>
      <p:sp>
        <p:nvSpPr>
          <p:cNvPr id="24" name="Text 22"/>
          <p:cNvSpPr/>
          <p:nvPr/>
        </p:nvSpPr>
        <p:spPr>
          <a:xfrm>
            <a:off x="502920" y="374904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</a:t>
            </a:r>
            <a:endParaRPr lang="en-US" sz="1260"/>
          </a:p>
        </p:txBody>
      </p:sp>
      <p:sp>
        <p:nvSpPr>
          <p:cNvPr id="25" name="Shape 23"/>
          <p:cNvSpPr/>
          <p:nvPr/>
        </p:nvSpPr>
        <p:spPr>
          <a:xfrm>
            <a:off x="1636776" y="389534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6" name="Text 24"/>
          <p:cNvSpPr/>
          <p:nvPr/>
        </p:nvSpPr>
        <p:spPr>
          <a:xfrm>
            <a:off x="1920240" y="374904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Profesor — Management a ekonomika  </a:t>
            </a:r>
            <a:r>
              <a:rPr lang="en-US" sz="126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PEF MENDELU Brno</a:t>
            </a:r>
            <a:endParaRPr lang="en-US" sz="1260"/>
          </a:p>
        </p:txBody>
      </p:sp>
      <p:sp>
        <p:nvSpPr>
          <p:cNvPr id="27" name="Text 25"/>
          <p:cNvSpPr/>
          <p:nvPr/>
        </p:nvSpPr>
        <p:spPr>
          <a:xfrm>
            <a:off x="502920" y="411480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2022–2024</a:t>
            </a:r>
            <a:endParaRPr lang="en-US" sz="1260"/>
          </a:p>
        </p:txBody>
      </p:sp>
      <p:sp>
        <p:nvSpPr>
          <p:cNvPr id="28" name="Shape 26"/>
          <p:cNvSpPr/>
          <p:nvPr/>
        </p:nvSpPr>
        <p:spPr>
          <a:xfrm>
            <a:off x="1636776" y="426110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9" name="Text 27"/>
          <p:cNvSpPr/>
          <p:nvPr/>
        </p:nvSpPr>
        <p:spPr>
          <a:xfrm>
            <a:off x="1920240" y="411480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Předseda Asociace děkanů ek. fakult  </a:t>
            </a:r>
            <a:endParaRPr lang="en-US" sz="1260"/>
          </a:p>
        </p:txBody>
      </p:sp>
      <p:sp>
        <p:nvSpPr>
          <p:cNvPr id="30" name="Text 28"/>
          <p:cNvSpPr/>
          <p:nvPr/>
        </p:nvSpPr>
        <p:spPr>
          <a:xfrm>
            <a:off x="502920" y="448056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</a:t>
            </a:r>
            <a:r>
              <a:rPr lang="cs-CZ" sz="126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endParaRPr lang="en-US" sz="1260" dirty="0"/>
          </a:p>
        </p:txBody>
      </p:sp>
      <p:sp>
        <p:nvSpPr>
          <p:cNvPr id="31" name="Shape 29"/>
          <p:cNvSpPr/>
          <p:nvPr/>
        </p:nvSpPr>
        <p:spPr>
          <a:xfrm>
            <a:off x="1636776" y="462686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2" name="Text 30"/>
          <p:cNvSpPr/>
          <p:nvPr/>
        </p:nvSpPr>
        <p:spPr>
          <a:xfrm>
            <a:off x="1920240" y="448056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Proděkan pro strategický rozvoj FaME  </a:t>
            </a:r>
            <a:endParaRPr lang="en-US" sz="1260"/>
          </a:p>
        </p:txBody>
      </p:sp>
      <p:pic>
        <p:nvPicPr>
          <p:cNvPr id="53" name="Image 4" descr="/home/claude/assets/utb-logo-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54" name="Text 47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55" name="Text 48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26</a:t>
            </a:r>
            <a:endParaRPr lang="en-US" sz="117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MNĚ</a:t>
            </a:r>
            <a:endParaRPr lang="en-US" sz="138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Můj profesní život</a:t>
            </a:r>
            <a:endParaRPr lang="en-US" sz="2500"/>
          </a:p>
        </p:txBody>
      </p:sp>
      <p:sp>
        <p:nvSpPr>
          <p:cNvPr id="4" name="Text 2"/>
          <p:cNvSpPr/>
          <p:nvPr/>
        </p:nvSpPr>
        <p:spPr>
          <a:xfrm>
            <a:off x="502920" y="10972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 studenta ve Zlíně po kandidáta na rektora — profesní dráha pevně spojená s UTB.</a:t>
            </a:r>
            <a:endParaRPr lang="en-US" sz="1380"/>
          </a:p>
        </p:txBody>
      </p:sp>
      <p:sp>
        <p:nvSpPr>
          <p:cNvPr id="5" name="Shape 3"/>
          <p:cNvSpPr/>
          <p:nvPr/>
        </p:nvSpPr>
        <p:spPr>
          <a:xfrm>
            <a:off x="1673352" y="1609344"/>
            <a:ext cx="0" cy="3182112"/>
          </a:xfrm>
          <a:prstGeom prst="line">
            <a:avLst/>
          </a:prstGeom>
          <a:noFill/>
          <a:ln w="19050">
            <a:solidFill>
              <a:srgbClr val="BBA9D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502920" y="155448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1998</a:t>
            </a:r>
            <a:endParaRPr lang="en-US" sz="1260"/>
          </a:p>
        </p:txBody>
      </p:sp>
      <p:sp>
        <p:nvSpPr>
          <p:cNvPr id="7" name="Shape 5"/>
          <p:cNvSpPr/>
          <p:nvPr/>
        </p:nvSpPr>
        <p:spPr>
          <a:xfrm>
            <a:off x="1636776" y="170078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1920240" y="155448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Ing. — Technologie a management  </a:t>
            </a:r>
            <a:r>
              <a:rPr lang="en-US" sz="126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FT VUT Brno</a:t>
            </a:r>
            <a:endParaRPr lang="en-US" sz="1260"/>
          </a:p>
        </p:txBody>
      </p:sp>
      <p:sp>
        <p:nvSpPr>
          <p:cNvPr id="9" name="Text 7"/>
          <p:cNvSpPr/>
          <p:nvPr/>
        </p:nvSpPr>
        <p:spPr>
          <a:xfrm>
            <a:off x="502920" y="192024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2002</a:t>
            </a:r>
            <a:endParaRPr lang="en-US" sz="1260"/>
          </a:p>
        </p:txBody>
      </p:sp>
      <p:sp>
        <p:nvSpPr>
          <p:cNvPr id="10" name="Shape 8"/>
          <p:cNvSpPr/>
          <p:nvPr/>
        </p:nvSpPr>
        <p:spPr>
          <a:xfrm>
            <a:off x="1636776" y="206654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1920240" y="192024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Ph.D. — Řízení a ekonomika podniku  </a:t>
            </a:r>
            <a:r>
              <a:rPr lang="en-US" sz="126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FP VUT Brno</a:t>
            </a:r>
            <a:endParaRPr lang="en-US" sz="1260"/>
          </a:p>
        </p:txBody>
      </p:sp>
      <p:sp>
        <p:nvSpPr>
          <p:cNvPr id="12" name="Text 10"/>
          <p:cNvSpPr/>
          <p:nvPr/>
        </p:nvSpPr>
        <p:spPr>
          <a:xfrm>
            <a:off x="502920" y="228600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2003</a:t>
            </a:r>
            <a:endParaRPr lang="en-US" sz="1260"/>
          </a:p>
        </p:txBody>
      </p:sp>
      <p:sp>
        <p:nvSpPr>
          <p:cNvPr id="13" name="Shape 11"/>
          <p:cNvSpPr/>
          <p:nvPr/>
        </p:nvSpPr>
        <p:spPr>
          <a:xfrm>
            <a:off x="1636776" y="243230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1920240" y="228600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Odborný asistent  </a:t>
            </a:r>
            <a:r>
              <a:rPr lang="en-US" sz="126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FaME UTB</a:t>
            </a:r>
            <a:endParaRPr lang="en-US" sz="1260"/>
          </a:p>
        </p:txBody>
      </p:sp>
      <p:sp>
        <p:nvSpPr>
          <p:cNvPr id="15" name="Text 13"/>
          <p:cNvSpPr/>
          <p:nvPr/>
        </p:nvSpPr>
        <p:spPr>
          <a:xfrm>
            <a:off x="502920" y="265176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2007</a:t>
            </a:r>
            <a:endParaRPr lang="en-US" sz="1260"/>
          </a:p>
        </p:txBody>
      </p:sp>
      <p:sp>
        <p:nvSpPr>
          <p:cNvPr id="16" name="Shape 14"/>
          <p:cNvSpPr/>
          <p:nvPr/>
        </p:nvSpPr>
        <p:spPr>
          <a:xfrm>
            <a:off x="1636776" y="279806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1920240" y="265176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Docent — Management a ekonomika podniku  </a:t>
            </a:r>
            <a:r>
              <a:rPr lang="en-US" sz="126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FaME UTB</a:t>
            </a:r>
            <a:endParaRPr lang="en-US" sz="1260"/>
          </a:p>
        </p:txBody>
      </p:sp>
      <p:sp>
        <p:nvSpPr>
          <p:cNvPr id="18" name="Text 16"/>
          <p:cNvSpPr/>
          <p:nvPr/>
        </p:nvSpPr>
        <p:spPr>
          <a:xfrm>
            <a:off x="502920" y="301752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2009–2015</a:t>
            </a:r>
            <a:endParaRPr lang="en-US" sz="1260"/>
          </a:p>
        </p:txBody>
      </p:sp>
      <p:sp>
        <p:nvSpPr>
          <p:cNvPr id="19" name="Shape 17"/>
          <p:cNvSpPr/>
          <p:nvPr/>
        </p:nvSpPr>
        <p:spPr>
          <a:xfrm>
            <a:off x="1636776" y="316382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Text 18"/>
          <p:cNvSpPr/>
          <p:nvPr/>
        </p:nvSpPr>
        <p:spPr>
          <a:xfrm>
            <a:off x="1920240" y="301752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Prorektor UTB  </a:t>
            </a:r>
            <a:r>
              <a:rPr lang="en-US" sz="126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spolupráce s praxí, sociální záležitosti</a:t>
            </a:r>
            <a:endParaRPr lang="en-US" sz="1260"/>
          </a:p>
        </p:txBody>
      </p:sp>
      <p:sp>
        <p:nvSpPr>
          <p:cNvPr id="21" name="Text 19"/>
          <p:cNvSpPr/>
          <p:nvPr/>
        </p:nvSpPr>
        <p:spPr>
          <a:xfrm>
            <a:off x="502920" y="338328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2016–2024</a:t>
            </a:r>
            <a:endParaRPr lang="en-US" sz="1260"/>
          </a:p>
        </p:txBody>
      </p:sp>
      <p:sp>
        <p:nvSpPr>
          <p:cNvPr id="22" name="Shape 20"/>
          <p:cNvSpPr/>
          <p:nvPr/>
        </p:nvSpPr>
        <p:spPr>
          <a:xfrm>
            <a:off x="1636776" y="352958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3" name="Text 21"/>
          <p:cNvSpPr/>
          <p:nvPr/>
        </p:nvSpPr>
        <p:spPr>
          <a:xfrm>
            <a:off x="1920240" y="338328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Děkan FaME UTB  </a:t>
            </a:r>
            <a:r>
              <a:rPr lang="en-US" sz="126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osm let ve vedení fakulty</a:t>
            </a:r>
            <a:endParaRPr lang="en-US" sz="1260"/>
          </a:p>
        </p:txBody>
      </p:sp>
      <p:sp>
        <p:nvSpPr>
          <p:cNvPr id="24" name="Text 22"/>
          <p:cNvSpPr/>
          <p:nvPr/>
        </p:nvSpPr>
        <p:spPr>
          <a:xfrm>
            <a:off x="502920" y="374904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</a:t>
            </a:r>
            <a:endParaRPr lang="en-US" sz="1260"/>
          </a:p>
        </p:txBody>
      </p:sp>
      <p:sp>
        <p:nvSpPr>
          <p:cNvPr id="25" name="Shape 23"/>
          <p:cNvSpPr/>
          <p:nvPr/>
        </p:nvSpPr>
        <p:spPr>
          <a:xfrm>
            <a:off x="1636776" y="389534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6" name="Text 24"/>
          <p:cNvSpPr/>
          <p:nvPr/>
        </p:nvSpPr>
        <p:spPr>
          <a:xfrm>
            <a:off x="1920240" y="374904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Profesor — Management a ekonomika  </a:t>
            </a:r>
            <a:r>
              <a:rPr lang="en-US" sz="126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PEF MENDELU Brno</a:t>
            </a:r>
            <a:endParaRPr lang="en-US" sz="1260"/>
          </a:p>
        </p:txBody>
      </p:sp>
      <p:sp>
        <p:nvSpPr>
          <p:cNvPr id="27" name="Text 25"/>
          <p:cNvSpPr/>
          <p:nvPr/>
        </p:nvSpPr>
        <p:spPr>
          <a:xfrm>
            <a:off x="502920" y="411480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2022–2024</a:t>
            </a:r>
            <a:endParaRPr lang="en-US" sz="1260"/>
          </a:p>
        </p:txBody>
      </p:sp>
      <p:sp>
        <p:nvSpPr>
          <p:cNvPr id="28" name="Shape 26"/>
          <p:cNvSpPr/>
          <p:nvPr/>
        </p:nvSpPr>
        <p:spPr>
          <a:xfrm>
            <a:off x="1636776" y="426110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9" name="Text 27"/>
          <p:cNvSpPr/>
          <p:nvPr/>
        </p:nvSpPr>
        <p:spPr>
          <a:xfrm>
            <a:off x="1920240" y="411480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Předseda Asociace děkanů ek. fakult  </a:t>
            </a:r>
            <a:endParaRPr lang="en-US" sz="1260"/>
          </a:p>
        </p:txBody>
      </p:sp>
      <p:sp>
        <p:nvSpPr>
          <p:cNvPr id="30" name="Text 28"/>
          <p:cNvSpPr/>
          <p:nvPr/>
        </p:nvSpPr>
        <p:spPr>
          <a:xfrm>
            <a:off x="502920" y="448056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2024–</a:t>
            </a:r>
            <a:endParaRPr lang="en-US" sz="1260"/>
          </a:p>
        </p:txBody>
      </p:sp>
      <p:sp>
        <p:nvSpPr>
          <p:cNvPr id="31" name="Shape 29"/>
          <p:cNvSpPr/>
          <p:nvPr/>
        </p:nvSpPr>
        <p:spPr>
          <a:xfrm>
            <a:off x="1636776" y="462686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2" name="Text 30"/>
          <p:cNvSpPr/>
          <p:nvPr/>
        </p:nvSpPr>
        <p:spPr>
          <a:xfrm>
            <a:off x="1920240" y="448056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Proděkan pro strategický rozvoj FaME  </a:t>
            </a:r>
            <a:endParaRPr lang="en-US" sz="1260"/>
          </a:p>
        </p:txBody>
      </p:sp>
      <p:sp>
        <p:nvSpPr>
          <p:cNvPr id="33" name="Shape 31"/>
          <p:cNvSpPr/>
          <p:nvPr/>
        </p:nvSpPr>
        <p:spPr>
          <a:xfrm>
            <a:off x="7543800" y="1554480"/>
            <a:ext cx="4144975" cy="3749040"/>
          </a:xfrm>
          <a:prstGeom prst="roundRect">
            <a:avLst>
              <a:gd name="adj" fmla="val 2439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101600" dist="25400" dir="5400000" algn="bl" rotWithShape="0">
              <a:srgbClr val="5B4A82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34" name="Text 32"/>
          <p:cNvSpPr/>
          <p:nvPr/>
        </p:nvSpPr>
        <p:spPr>
          <a:xfrm>
            <a:off x="7772400" y="1737360"/>
            <a:ext cx="36877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20" b="1" kern="0" spc="1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ODBORNÉ ZAMĚŘENÍ</a:t>
            </a:r>
            <a:endParaRPr lang="en-US" sz="1320"/>
          </a:p>
        </p:txBody>
      </p:sp>
      <p:sp>
        <p:nvSpPr>
          <p:cNvPr id="35" name="Shape 33"/>
          <p:cNvSpPr/>
          <p:nvPr/>
        </p:nvSpPr>
        <p:spPr>
          <a:xfrm>
            <a:off x="7772400" y="2121408"/>
            <a:ext cx="365760" cy="36576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36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0182" y="2209190"/>
            <a:ext cx="190195" cy="190195"/>
          </a:xfrm>
          <a:prstGeom prst="rect">
            <a:avLst/>
          </a:prstGeom>
        </p:spPr>
      </p:pic>
      <p:sp>
        <p:nvSpPr>
          <p:cNvPr id="37" name="Text 34"/>
          <p:cNvSpPr/>
          <p:nvPr/>
        </p:nvSpPr>
        <p:spPr>
          <a:xfrm>
            <a:off x="8257032" y="2093976"/>
            <a:ext cx="3203143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r>
              <a:rPr lang="cs-CZ" sz="1260" b="1" dirty="0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usiness</a:t>
            </a:r>
            <a:r>
              <a:rPr lang="cs-CZ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cs-CZ" sz="1260" b="1" dirty="0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</a:t>
            </a:r>
            <a:r>
              <a:rPr lang="cs-CZ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Management</a:t>
            </a:r>
            <a:endParaRPr lang="en-US" sz="1260" dirty="0"/>
          </a:p>
        </p:txBody>
      </p:sp>
      <p:sp>
        <p:nvSpPr>
          <p:cNvPr id="38" name="Text 35"/>
          <p:cNvSpPr/>
          <p:nvPr/>
        </p:nvSpPr>
        <p:spPr>
          <a:xfrm>
            <a:off x="8257032" y="2340864"/>
            <a:ext cx="3203143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3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Modelování</a:t>
            </a:r>
            <a:r>
              <a:rPr lang="en-US" sz="113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</a:t>
            </a:r>
            <a:r>
              <a:rPr lang="en-US" sz="113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zlepšování</a:t>
            </a:r>
            <a:r>
              <a:rPr lang="en-US" sz="113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13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procesů</a:t>
            </a:r>
            <a:endParaRPr lang="en-US" sz="1130" dirty="0"/>
          </a:p>
        </p:txBody>
      </p:sp>
      <p:sp>
        <p:nvSpPr>
          <p:cNvPr id="39" name="Shape 36"/>
          <p:cNvSpPr/>
          <p:nvPr/>
        </p:nvSpPr>
        <p:spPr>
          <a:xfrm>
            <a:off x="7772400" y="2880360"/>
            <a:ext cx="365760" cy="36576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4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0182" y="2968142"/>
            <a:ext cx="190195" cy="190195"/>
          </a:xfrm>
          <a:prstGeom prst="rect">
            <a:avLst/>
          </a:prstGeom>
        </p:spPr>
      </p:pic>
      <p:sp>
        <p:nvSpPr>
          <p:cNvPr id="41" name="Text 37"/>
          <p:cNvSpPr/>
          <p:nvPr/>
        </p:nvSpPr>
        <p:spPr>
          <a:xfrm>
            <a:off x="8257032" y="2852928"/>
            <a:ext cx="3203143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60" b="1" dirty="0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Garant</a:t>
            </a:r>
            <a:r>
              <a:rPr lang="en-US" sz="126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MSP/DSP</a:t>
            </a:r>
            <a:endParaRPr lang="en-US" sz="1260" dirty="0"/>
          </a:p>
        </p:txBody>
      </p:sp>
      <p:sp>
        <p:nvSpPr>
          <p:cNvPr id="42" name="Text 38"/>
          <p:cNvSpPr/>
          <p:nvPr/>
        </p:nvSpPr>
        <p:spPr>
          <a:xfrm>
            <a:off x="8257032" y="3099816"/>
            <a:ext cx="3203143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3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Průmyslové inženýrství, ergonomie</a:t>
            </a:r>
            <a:endParaRPr lang="en-US" sz="1130"/>
          </a:p>
        </p:txBody>
      </p:sp>
      <p:sp>
        <p:nvSpPr>
          <p:cNvPr id="43" name="Shape 39"/>
          <p:cNvSpPr/>
          <p:nvPr/>
        </p:nvSpPr>
        <p:spPr>
          <a:xfrm>
            <a:off x="7772400" y="3639312"/>
            <a:ext cx="365760" cy="36576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44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0182" y="3727094"/>
            <a:ext cx="190195" cy="190195"/>
          </a:xfrm>
          <a:prstGeom prst="rect">
            <a:avLst/>
          </a:prstGeom>
        </p:spPr>
      </p:pic>
      <p:sp>
        <p:nvSpPr>
          <p:cNvPr id="45" name="Text 40"/>
          <p:cNvSpPr/>
          <p:nvPr/>
        </p:nvSpPr>
        <p:spPr>
          <a:xfrm>
            <a:off x="8257032" y="3611880"/>
            <a:ext cx="3203143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1× patent, 2× užitný vzor</a:t>
            </a:r>
            <a:endParaRPr lang="en-US" sz="1260"/>
          </a:p>
        </p:txBody>
      </p:sp>
      <p:sp>
        <p:nvSpPr>
          <p:cNvPr id="46" name="Shape 41"/>
          <p:cNvSpPr/>
          <p:nvPr/>
        </p:nvSpPr>
        <p:spPr>
          <a:xfrm>
            <a:off x="7772400" y="4187952"/>
            <a:ext cx="365760" cy="36576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47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0182" y="4275734"/>
            <a:ext cx="190195" cy="190195"/>
          </a:xfrm>
          <a:prstGeom prst="rect">
            <a:avLst/>
          </a:prstGeom>
        </p:spPr>
      </p:pic>
      <p:sp>
        <p:nvSpPr>
          <p:cNvPr id="48" name="Text 42"/>
          <p:cNvSpPr/>
          <p:nvPr/>
        </p:nvSpPr>
        <p:spPr>
          <a:xfrm>
            <a:off x="8257032" y="4160520"/>
            <a:ext cx="3203143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Digitalizace a data</a:t>
            </a:r>
            <a:endParaRPr lang="en-US" sz="1260"/>
          </a:p>
        </p:txBody>
      </p:sp>
      <p:pic>
        <p:nvPicPr>
          <p:cNvPr id="53" name="Image 4" descr="/home/claude/assets/utb-logo-transpare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54" name="Text 47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55" name="Text 48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26</a:t>
            </a:r>
            <a:endParaRPr lang="en-US" sz="117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MNĚ</a:t>
            </a:r>
            <a:endParaRPr lang="en-US" sz="138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50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Můj profesní život</a:t>
            </a:r>
            <a:endParaRPr lang="en-US" sz="2500"/>
          </a:p>
        </p:txBody>
      </p:sp>
      <p:sp>
        <p:nvSpPr>
          <p:cNvPr id="4" name="Text 2"/>
          <p:cNvSpPr/>
          <p:nvPr/>
        </p:nvSpPr>
        <p:spPr>
          <a:xfrm>
            <a:off x="502920" y="10972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 studenta ve Zlíně po kandidáta na rektora — profesní dráha pevně spojená s UTB.</a:t>
            </a:r>
            <a:endParaRPr lang="en-US" sz="1380"/>
          </a:p>
        </p:txBody>
      </p:sp>
      <p:sp>
        <p:nvSpPr>
          <p:cNvPr id="5" name="Shape 3"/>
          <p:cNvSpPr/>
          <p:nvPr/>
        </p:nvSpPr>
        <p:spPr>
          <a:xfrm>
            <a:off x="1673352" y="1609344"/>
            <a:ext cx="0" cy="3182112"/>
          </a:xfrm>
          <a:prstGeom prst="line">
            <a:avLst/>
          </a:prstGeom>
          <a:noFill/>
          <a:ln w="19050">
            <a:solidFill>
              <a:srgbClr val="BBA9D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502920" y="155448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1998</a:t>
            </a:r>
            <a:endParaRPr lang="en-US" sz="1260"/>
          </a:p>
        </p:txBody>
      </p:sp>
      <p:sp>
        <p:nvSpPr>
          <p:cNvPr id="7" name="Shape 5"/>
          <p:cNvSpPr/>
          <p:nvPr/>
        </p:nvSpPr>
        <p:spPr>
          <a:xfrm>
            <a:off x="1636776" y="170078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1920240" y="155448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Ing. — Technologie a management  </a:t>
            </a:r>
            <a:r>
              <a:rPr lang="en-US" sz="126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FT VUT Brno</a:t>
            </a:r>
            <a:endParaRPr lang="en-US" sz="1260"/>
          </a:p>
        </p:txBody>
      </p:sp>
      <p:sp>
        <p:nvSpPr>
          <p:cNvPr id="9" name="Text 7"/>
          <p:cNvSpPr/>
          <p:nvPr/>
        </p:nvSpPr>
        <p:spPr>
          <a:xfrm>
            <a:off x="502920" y="192024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2002</a:t>
            </a:r>
            <a:endParaRPr lang="en-US" sz="1260"/>
          </a:p>
        </p:txBody>
      </p:sp>
      <p:sp>
        <p:nvSpPr>
          <p:cNvPr id="10" name="Shape 8"/>
          <p:cNvSpPr/>
          <p:nvPr/>
        </p:nvSpPr>
        <p:spPr>
          <a:xfrm>
            <a:off x="1636776" y="206654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1920240" y="192024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Ph.D. — Řízení a ekonomika podniku  </a:t>
            </a:r>
            <a:r>
              <a:rPr lang="en-US" sz="126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FP VUT Brno</a:t>
            </a:r>
            <a:endParaRPr lang="en-US" sz="1260"/>
          </a:p>
        </p:txBody>
      </p:sp>
      <p:sp>
        <p:nvSpPr>
          <p:cNvPr id="12" name="Text 10"/>
          <p:cNvSpPr/>
          <p:nvPr/>
        </p:nvSpPr>
        <p:spPr>
          <a:xfrm>
            <a:off x="502920" y="228600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2003</a:t>
            </a:r>
            <a:endParaRPr lang="en-US" sz="1260"/>
          </a:p>
        </p:txBody>
      </p:sp>
      <p:sp>
        <p:nvSpPr>
          <p:cNvPr id="13" name="Shape 11"/>
          <p:cNvSpPr/>
          <p:nvPr/>
        </p:nvSpPr>
        <p:spPr>
          <a:xfrm>
            <a:off x="1636776" y="243230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1920240" y="228600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Odborný asistent  </a:t>
            </a:r>
            <a:r>
              <a:rPr lang="en-US" sz="126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FaME UTB</a:t>
            </a:r>
            <a:endParaRPr lang="en-US" sz="1260"/>
          </a:p>
        </p:txBody>
      </p:sp>
      <p:sp>
        <p:nvSpPr>
          <p:cNvPr id="15" name="Text 13"/>
          <p:cNvSpPr/>
          <p:nvPr/>
        </p:nvSpPr>
        <p:spPr>
          <a:xfrm>
            <a:off x="502920" y="265176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2007</a:t>
            </a:r>
            <a:endParaRPr lang="en-US" sz="1260"/>
          </a:p>
        </p:txBody>
      </p:sp>
      <p:sp>
        <p:nvSpPr>
          <p:cNvPr id="16" name="Shape 14"/>
          <p:cNvSpPr/>
          <p:nvPr/>
        </p:nvSpPr>
        <p:spPr>
          <a:xfrm>
            <a:off x="1636776" y="279806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1920240" y="265176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Docent — Management a ekonomika podniku  </a:t>
            </a:r>
            <a:r>
              <a:rPr lang="en-US" sz="126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FaME UTB</a:t>
            </a:r>
            <a:endParaRPr lang="en-US" sz="1260"/>
          </a:p>
        </p:txBody>
      </p:sp>
      <p:sp>
        <p:nvSpPr>
          <p:cNvPr id="18" name="Text 16"/>
          <p:cNvSpPr/>
          <p:nvPr/>
        </p:nvSpPr>
        <p:spPr>
          <a:xfrm>
            <a:off x="502920" y="301752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2009–2015</a:t>
            </a:r>
            <a:endParaRPr lang="en-US" sz="1260"/>
          </a:p>
        </p:txBody>
      </p:sp>
      <p:sp>
        <p:nvSpPr>
          <p:cNvPr id="19" name="Shape 17"/>
          <p:cNvSpPr/>
          <p:nvPr/>
        </p:nvSpPr>
        <p:spPr>
          <a:xfrm>
            <a:off x="1636776" y="316382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Text 18"/>
          <p:cNvSpPr/>
          <p:nvPr/>
        </p:nvSpPr>
        <p:spPr>
          <a:xfrm>
            <a:off x="1920240" y="301752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Prorektor UTB  </a:t>
            </a:r>
            <a:r>
              <a:rPr lang="en-US" sz="126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spolupráce s praxí, sociální záležitosti</a:t>
            </a:r>
            <a:endParaRPr lang="en-US" sz="1260"/>
          </a:p>
        </p:txBody>
      </p:sp>
      <p:sp>
        <p:nvSpPr>
          <p:cNvPr id="21" name="Text 19"/>
          <p:cNvSpPr/>
          <p:nvPr/>
        </p:nvSpPr>
        <p:spPr>
          <a:xfrm>
            <a:off x="502920" y="338328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2016–2024</a:t>
            </a:r>
            <a:endParaRPr lang="en-US" sz="1260"/>
          </a:p>
        </p:txBody>
      </p:sp>
      <p:sp>
        <p:nvSpPr>
          <p:cNvPr id="22" name="Shape 20"/>
          <p:cNvSpPr/>
          <p:nvPr/>
        </p:nvSpPr>
        <p:spPr>
          <a:xfrm>
            <a:off x="1636776" y="352958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3" name="Text 21"/>
          <p:cNvSpPr/>
          <p:nvPr/>
        </p:nvSpPr>
        <p:spPr>
          <a:xfrm>
            <a:off x="1920240" y="338328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Děkan FaME UTB  </a:t>
            </a:r>
            <a:r>
              <a:rPr lang="en-US" sz="126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osm let ve vedení fakulty</a:t>
            </a:r>
            <a:endParaRPr lang="en-US" sz="1260"/>
          </a:p>
        </p:txBody>
      </p:sp>
      <p:sp>
        <p:nvSpPr>
          <p:cNvPr id="24" name="Text 22"/>
          <p:cNvSpPr/>
          <p:nvPr/>
        </p:nvSpPr>
        <p:spPr>
          <a:xfrm>
            <a:off x="502920" y="374904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</a:t>
            </a:r>
            <a:endParaRPr lang="en-US" sz="1260"/>
          </a:p>
        </p:txBody>
      </p:sp>
      <p:sp>
        <p:nvSpPr>
          <p:cNvPr id="25" name="Shape 23"/>
          <p:cNvSpPr/>
          <p:nvPr/>
        </p:nvSpPr>
        <p:spPr>
          <a:xfrm>
            <a:off x="1636776" y="389534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6" name="Text 24"/>
          <p:cNvSpPr/>
          <p:nvPr/>
        </p:nvSpPr>
        <p:spPr>
          <a:xfrm>
            <a:off x="1920240" y="374904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Profesor — Management a ekonomika  </a:t>
            </a:r>
            <a:r>
              <a:rPr lang="en-US" sz="126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PEF MENDELU Brno</a:t>
            </a:r>
            <a:endParaRPr lang="en-US" sz="1260"/>
          </a:p>
        </p:txBody>
      </p:sp>
      <p:sp>
        <p:nvSpPr>
          <p:cNvPr id="27" name="Text 25"/>
          <p:cNvSpPr/>
          <p:nvPr/>
        </p:nvSpPr>
        <p:spPr>
          <a:xfrm>
            <a:off x="502920" y="411480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2022–2024</a:t>
            </a:r>
            <a:endParaRPr lang="en-US" sz="1260"/>
          </a:p>
        </p:txBody>
      </p:sp>
      <p:sp>
        <p:nvSpPr>
          <p:cNvPr id="28" name="Shape 26"/>
          <p:cNvSpPr/>
          <p:nvPr/>
        </p:nvSpPr>
        <p:spPr>
          <a:xfrm>
            <a:off x="1636776" y="426110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9" name="Text 27"/>
          <p:cNvSpPr/>
          <p:nvPr/>
        </p:nvSpPr>
        <p:spPr>
          <a:xfrm>
            <a:off x="1920240" y="411480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Předseda Asociace děkanů ek. fakult  </a:t>
            </a:r>
            <a:endParaRPr lang="en-US" sz="1260"/>
          </a:p>
        </p:txBody>
      </p:sp>
      <p:sp>
        <p:nvSpPr>
          <p:cNvPr id="30" name="Text 28"/>
          <p:cNvSpPr/>
          <p:nvPr/>
        </p:nvSpPr>
        <p:spPr>
          <a:xfrm>
            <a:off x="502920" y="4480560"/>
            <a:ext cx="1005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6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2024–</a:t>
            </a:r>
            <a:endParaRPr lang="en-US" sz="1260"/>
          </a:p>
        </p:txBody>
      </p:sp>
      <p:sp>
        <p:nvSpPr>
          <p:cNvPr id="31" name="Shape 29"/>
          <p:cNvSpPr/>
          <p:nvPr/>
        </p:nvSpPr>
        <p:spPr>
          <a:xfrm>
            <a:off x="1636776" y="4626864"/>
            <a:ext cx="73152" cy="73152"/>
          </a:xfrm>
          <a:prstGeom prst="ellipse">
            <a:avLst/>
          </a:prstGeom>
          <a:solidFill>
            <a:srgbClr val="F08018"/>
          </a:solidFill>
          <a:ln w="19050">
            <a:solidFill>
              <a:srgbClr val="F4F0FA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2" name="Text 30"/>
          <p:cNvSpPr/>
          <p:nvPr/>
        </p:nvSpPr>
        <p:spPr>
          <a:xfrm>
            <a:off x="1920240" y="4480560"/>
            <a:ext cx="5303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Proděkan pro strategický rozvoj FaME  </a:t>
            </a:r>
            <a:endParaRPr lang="en-US" sz="1260"/>
          </a:p>
        </p:txBody>
      </p:sp>
      <p:sp>
        <p:nvSpPr>
          <p:cNvPr id="33" name="Shape 31"/>
          <p:cNvSpPr/>
          <p:nvPr/>
        </p:nvSpPr>
        <p:spPr>
          <a:xfrm>
            <a:off x="7543800" y="1554480"/>
            <a:ext cx="4144975" cy="3749040"/>
          </a:xfrm>
          <a:prstGeom prst="roundRect">
            <a:avLst>
              <a:gd name="adj" fmla="val 2439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101600" dist="25400" dir="5400000" algn="bl" rotWithShape="0">
              <a:srgbClr val="5B4A82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34" name="Text 32"/>
          <p:cNvSpPr/>
          <p:nvPr/>
        </p:nvSpPr>
        <p:spPr>
          <a:xfrm>
            <a:off x="7772400" y="1737360"/>
            <a:ext cx="36877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20" b="1" kern="0" spc="1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ODBORNÉ ZAMĚŘENÍ</a:t>
            </a:r>
            <a:endParaRPr lang="en-US" sz="1320"/>
          </a:p>
        </p:txBody>
      </p:sp>
      <p:sp>
        <p:nvSpPr>
          <p:cNvPr id="35" name="Shape 33"/>
          <p:cNvSpPr/>
          <p:nvPr/>
        </p:nvSpPr>
        <p:spPr>
          <a:xfrm>
            <a:off x="7772400" y="2121408"/>
            <a:ext cx="365760" cy="36576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3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0182" y="2209190"/>
            <a:ext cx="190195" cy="190195"/>
          </a:xfrm>
          <a:prstGeom prst="rect">
            <a:avLst/>
          </a:prstGeom>
        </p:spPr>
      </p:pic>
      <p:sp>
        <p:nvSpPr>
          <p:cNvPr id="37" name="Text 34"/>
          <p:cNvSpPr/>
          <p:nvPr/>
        </p:nvSpPr>
        <p:spPr>
          <a:xfrm>
            <a:off x="8257032" y="2093976"/>
            <a:ext cx="3203143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BPM</a:t>
            </a:r>
            <a:endParaRPr lang="en-US" sz="1260"/>
          </a:p>
        </p:txBody>
      </p:sp>
      <p:sp>
        <p:nvSpPr>
          <p:cNvPr id="38" name="Text 35"/>
          <p:cNvSpPr/>
          <p:nvPr/>
        </p:nvSpPr>
        <p:spPr>
          <a:xfrm>
            <a:off x="8257032" y="2340864"/>
            <a:ext cx="3203143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3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Modelování a zlepšování procesů</a:t>
            </a:r>
            <a:endParaRPr lang="en-US" sz="1130"/>
          </a:p>
        </p:txBody>
      </p:sp>
      <p:sp>
        <p:nvSpPr>
          <p:cNvPr id="39" name="Shape 36"/>
          <p:cNvSpPr/>
          <p:nvPr/>
        </p:nvSpPr>
        <p:spPr>
          <a:xfrm>
            <a:off x="7772400" y="2880360"/>
            <a:ext cx="365760" cy="36576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4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0182" y="2968142"/>
            <a:ext cx="190195" cy="190195"/>
          </a:xfrm>
          <a:prstGeom prst="rect">
            <a:avLst/>
          </a:prstGeom>
        </p:spPr>
      </p:pic>
      <p:sp>
        <p:nvSpPr>
          <p:cNvPr id="41" name="Text 37"/>
          <p:cNvSpPr/>
          <p:nvPr/>
        </p:nvSpPr>
        <p:spPr>
          <a:xfrm>
            <a:off x="8257032" y="2852928"/>
            <a:ext cx="3203143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Garant MSP/DSP</a:t>
            </a:r>
            <a:endParaRPr lang="en-US" sz="1260"/>
          </a:p>
        </p:txBody>
      </p:sp>
      <p:sp>
        <p:nvSpPr>
          <p:cNvPr id="42" name="Text 38"/>
          <p:cNvSpPr/>
          <p:nvPr/>
        </p:nvSpPr>
        <p:spPr>
          <a:xfrm>
            <a:off x="8257032" y="3099816"/>
            <a:ext cx="3203143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3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Průmyslové inženýrství, ergonomie</a:t>
            </a:r>
            <a:endParaRPr lang="en-US" sz="1130"/>
          </a:p>
        </p:txBody>
      </p:sp>
      <p:sp>
        <p:nvSpPr>
          <p:cNvPr id="43" name="Shape 39"/>
          <p:cNvSpPr/>
          <p:nvPr/>
        </p:nvSpPr>
        <p:spPr>
          <a:xfrm>
            <a:off x="7772400" y="3639312"/>
            <a:ext cx="365760" cy="36576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4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0182" y="3727094"/>
            <a:ext cx="190195" cy="190195"/>
          </a:xfrm>
          <a:prstGeom prst="rect">
            <a:avLst/>
          </a:prstGeom>
        </p:spPr>
      </p:pic>
      <p:sp>
        <p:nvSpPr>
          <p:cNvPr id="45" name="Text 40"/>
          <p:cNvSpPr/>
          <p:nvPr/>
        </p:nvSpPr>
        <p:spPr>
          <a:xfrm>
            <a:off x="8257032" y="3611880"/>
            <a:ext cx="3203143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1× patent, 2× užitný vzor</a:t>
            </a:r>
            <a:endParaRPr lang="en-US" sz="1260"/>
          </a:p>
        </p:txBody>
      </p:sp>
      <p:sp>
        <p:nvSpPr>
          <p:cNvPr id="46" name="Shape 41"/>
          <p:cNvSpPr/>
          <p:nvPr/>
        </p:nvSpPr>
        <p:spPr>
          <a:xfrm>
            <a:off x="7772400" y="4187952"/>
            <a:ext cx="365760" cy="36576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4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0182" y="4275734"/>
            <a:ext cx="190195" cy="190195"/>
          </a:xfrm>
          <a:prstGeom prst="rect">
            <a:avLst/>
          </a:prstGeom>
        </p:spPr>
      </p:pic>
      <p:sp>
        <p:nvSpPr>
          <p:cNvPr id="48" name="Text 42"/>
          <p:cNvSpPr/>
          <p:nvPr/>
        </p:nvSpPr>
        <p:spPr>
          <a:xfrm>
            <a:off x="8257032" y="4160520"/>
            <a:ext cx="3203143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Digitalizace a data</a:t>
            </a:r>
            <a:endParaRPr lang="en-US" sz="1260"/>
          </a:p>
        </p:txBody>
      </p:sp>
      <p:sp>
        <p:nvSpPr>
          <p:cNvPr id="49" name="Shape 43"/>
          <p:cNvSpPr/>
          <p:nvPr/>
        </p:nvSpPr>
        <p:spPr>
          <a:xfrm>
            <a:off x="502920" y="5468112"/>
            <a:ext cx="11185855" cy="960120"/>
          </a:xfrm>
          <a:prstGeom prst="roundRect">
            <a:avLst>
              <a:gd name="adj" fmla="val 7619"/>
            </a:avLst>
          </a:prstGeom>
          <a:solidFill>
            <a:srgbClr val="F0801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1" name="Text 45"/>
          <p:cNvSpPr/>
          <p:nvPr/>
        </p:nvSpPr>
        <p:spPr>
          <a:xfrm>
            <a:off x="2525485" y="5477256"/>
            <a:ext cx="9052255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550" b="1" i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„Největší chybou není pozdě nebo chybně realizovaný projekt, největší chybou je tvářit se, že se nic neděje.“</a:t>
            </a:r>
            <a:endParaRPr lang="en-US" sz="1550"/>
          </a:p>
        </p:txBody>
      </p:sp>
      <p:sp>
        <p:nvSpPr>
          <p:cNvPr id="52" name="Text 46"/>
          <p:cNvSpPr/>
          <p:nvPr/>
        </p:nvSpPr>
        <p:spPr>
          <a:xfrm>
            <a:off x="640951" y="5453743"/>
            <a:ext cx="16916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38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Mé krédo v řízení</a:t>
            </a:r>
            <a:endParaRPr lang="en-US" sz="1380"/>
          </a:p>
        </p:txBody>
      </p:sp>
      <p:pic>
        <p:nvPicPr>
          <p:cNvPr id="53" name="Image 4" descr="/home/claude/assets/utb-logo-transpar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54" name="Text 47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55" name="Text 48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/ 26</a:t>
            </a:r>
            <a:endParaRPr lang="en-US" sz="117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PROFESNÍ CESTA</a:t>
            </a:r>
            <a:endParaRPr lang="en-US" sz="1380"/>
          </a:p>
        </p:txBody>
      </p:sp>
      <p:sp>
        <p:nvSpPr>
          <p:cNvPr id="3" name="Text 1"/>
          <p:cNvSpPr/>
          <p:nvPr/>
        </p:nvSpPr>
        <p:spPr>
          <a:xfrm>
            <a:off x="502920" y="749808"/>
            <a:ext cx="10058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 chci zúročit v zájmu celé UTB</a:t>
            </a:r>
            <a:endParaRPr lang="en-US" sz="2600"/>
          </a:p>
        </p:txBody>
      </p:sp>
      <p:pic>
        <p:nvPicPr>
          <p:cNvPr id="28" name="Image 0" descr="/home/claude/assets/utb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9" name="Text 26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30" name="Text 27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26</a:t>
            </a:r>
            <a:endParaRPr lang="en-US" sz="117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PROFESNÍ CESTA</a:t>
            </a:r>
            <a:endParaRPr lang="en-US" sz="1380"/>
          </a:p>
        </p:txBody>
      </p:sp>
      <p:sp>
        <p:nvSpPr>
          <p:cNvPr id="3" name="Text 1"/>
          <p:cNvSpPr/>
          <p:nvPr/>
        </p:nvSpPr>
        <p:spPr>
          <a:xfrm>
            <a:off x="502920" y="749808"/>
            <a:ext cx="10058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 chci zúročit v zájmu celé UTB</a:t>
            </a:r>
            <a:endParaRPr lang="en-US" sz="2600"/>
          </a:p>
        </p:txBody>
      </p:sp>
      <p:sp>
        <p:nvSpPr>
          <p:cNvPr id="4" name="Shape 2"/>
          <p:cNvSpPr/>
          <p:nvPr/>
        </p:nvSpPr>
        <p:spPr>
          <a:xfrm>
            <a:off x="502920" y="1481328"/>
            <a:ext cx="3515258" cy="2176272"/>
          </a:xfrm>
          <a:prstGeom prst="roundRect">
            <a:avLst>
              <a:gd name="adj" fmla="val 3361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731520" y="1645920"/>
            <a:ext cx="3058058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20+</a:t>
            </a:r>
            <a:endParaRPr lang="en-US" sz="4400"/>
          </a:p>
        </p:txBody>
      </p:sp>
      <p:sp>
        <p:nvSpPr>
          <p:cNvPr id="6" name="Text 4"/>
          <p:cNvSpPr/>
          <p:nvPr/>
        </p:nvSpPr>
        <p:spPr>
          <a:xfrm>
            <a:off x="731520" y="2505456"/>
            <a:ext cx="305805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na UTB</a:t>
            </a:r>
            <a:endParaRPr lang="en-US" sz="1550"/>
          </a:p>
        </p:txBody>
      </p:sp>
      <p:sp>
        <p:nvSpPr>
          <p:cNvPr id="7" name="Text 5"/>
          <p:cNvSpPr/>
          <p:nvPr/>
        </p:nvSpPr>
        <p:spPr>
          <a:xfrm>
            <a:off x="731520" y="2926080"/>
            <a:ext cx="305805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4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akademická a manažerská zkušenost uvnitř univerzity</a:t>
            </a:r>
            <a:endParaRPr lang="en-US" sz="1240"/>
          </a:p>
        </p:txBody>
      </p:sp>
      <p:sp>
        <p:nvSpPr>
          <p:cNvPr id="8" name="Shape 6"/>
          <p:cNvSpPr/>
          <p:nvPr/>
        </p:nvSpPr>
        <p:spPr>
          <a:xfrm>
            <a:off x="4338218" y="1481328"/>
            <a:ext cx="3515258" cy="2176272"/>
          </a:xfrm>
          <a:prstGeom prst="roundRect">
            <a:avLst>
              <a:gd name="adj" fmla="val 3361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4566818" y="1645920"/>
            <a:ext cx="3058058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4400" b="1" dirty="0">
                <a:solidFill>
                  <a:srgbClr val="F08018"/>
                </a:solidFill>
                <a:latin typeface="Arial" pitchFamily="34" charset="0"/>
                <a:cs typeface="Arial" pitchFamily="34" charset="-120"/>
              </a:rPr>
              <a:t>10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4566818" y="2505456"/>
            <a:ext cx="305805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550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H - Index WOS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8173517" y="1481328"/>
            <a:ext cx="3515258" cy="2176272"/>
          </a:xfrm>
          <a:prstGeom prst="roundRect">
            <a:avLst>
              <a:gd name="adj" fmla="val 3361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8402117" y="1645920"/>
            <a:ext cx="3058058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130+</a:t>
            </a:r>
            <a:endParaRPr lang="en-US" sz="4400"/>
          </a:p>
        </p:txBody>
      </p:sp>
      <p:sp>
        <p:nvSpPr>
          <p:cNvPr id="14" name="Text 12"/>
          <p:cNvSpPr/>
          <p:nvPr/>
        </p:nvSpPr>
        <p:spPr>
          <a:xfrm>
            <a:off x="8402117" y="2505456"/>
            <a:ext cx="305805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odborných publikací</a:t>
            </a:r>
            <a:endParaRPr lang="en-US" sz="1550"/>
          </a:p>
        </p:txBody>
      </p:sp>
      <p:sp>
        <p:nvSpPr>
          <p:cNvPr id="15" name="Text 13"/>
          <p:cNvSpPr/>
          <p:nvPr/>
        </p:nvSpPr>
        <p:spPr>
          <a:xfrm>
            <a:off x="8402117" y="2926080"/>
            <a:ext cx="305805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4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výzkum a publikační činnost v managementu a průmyslovém inženýrství</a:t>
            </a:r>
            <a:endParaRPr lang="en-US" sz="1240"/>
          </a:p>
        </p:txBody>
      </p:sp>
      <p:pic>
        <p:nvPicPr>
          <p:cNvPr id="28" name="Image 0" descr="/home/claude/assets/utb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9" name="Text 26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30" name="Text 27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26</a:t>
            </a:r>
            <a:endParaRPr lang="en-US" sz="117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PROFESNÍ CESTA</a:t>
            </a:r>
            <a:endParaRPr lang="en-US" sz="1380"/>
          </a:p>
        </p:txBody>
      </p:sp>
      <p:sp>
        <p:nvSpPr>
          <p:cNvPr id="3" name="Text 1"/>
          <p:cNvSpPr/>
          <p:nvPr/>
        </p:nvSpPr>
        <p:spPr>
          <a:xfrm>
            <a:off x="502920" y="749808"/>
            <a:ext cx="10058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 chci zúročit v zájmu celé UTB</a:t>
            </a:r>
            <a:endParaRPr lang="en-US" sz="2600"/>
          </a:p>
        </p:txBody>
      </p:sp>
      <p:sp>
        <p:nvSpPr>
          <p:cNvPr id="4" name="Shape 2"/>
          <p:cNvSpPr/>
          <p:nvPr/>
        </p:nvSpPr>
        <p:spPr>
          <a:xfrm>
            <a:off x="502920" y="1481328"/>
            <a:ext cx="3515258" cy="2176272"/>
          </a:xfrm>
          <a:prstGeom prst="roundRect">
            <a:avLst>
              <a:gd name="adj" fmla="val 3361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731520" y="1645920"/>
            <a:ext cx="3058058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20+</a:t>
            </a:r>
            <a:endParaRPr lang="en-US" sz="4400"/>
          </a:p>
        </p:txBody>
      </p:sp>
      <p:sp>
        <p:nvSpPr>
          <p:cNvPr id="6" name="Text 4"/>
          <p:cNvSpPr/>
          <p:nvPr/>
        </p:nvSpPr>
        <p:spPr>
          <a:xfrm>
            <a:off x="731520" y="2505456"/>
            <a:ext cx="305805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na UTB</a:t>
            </a:r>
            <a:endParaRPr lang="en-US" sz="1550"/>
          </a:p>
        </p:txBody>
      </p:sp>
      <p:sp>
        <p:nvSpPr>
          <p:cNvPr id="7" name="Text 5"/>
          <p:cNvSpPr/>
          <p:nvPr/>
        </p:nvSpPr>
        <p:spPr>
          <a:xfrm>
            <a:off x="731520" y="2926080"/>
            <a:ext cx="305805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4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akademická a manažerská zkušenost uvnitř univerzity</a:t>
            </a:r>
            <a:endParaRPr lang="en-US" sz="1240"/>
          </a:p>
        </p:txBody>
      </p:sp>
      <p:sp>
        <p:nvSpPr>
          <p:cNvPr id="8" name="Shape 6"/>
          <p:cNvSpPr/>
          <p:nvPr/>
        </p:nvSpPr>
        <p:spPr>
          <a:xfrm>
            <a:off x="4338218" y="1481328"/>
            <a:ext cx="3515258" cy="2176272"/>
          </a:xfrm>
          <a:prstGeom prst="roundRect">
            <a:avLst>
              <a:gd name="adj" fmla="val 3361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4566818" y="1645920"/>
            <a:ext cx="3058058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4400" b="1" dirty="0">
                <a:solidFill>
                  <a:srgbClr val="F08018"/>
                </a:solidFill>
                <a:latin typeface="Arial" pitchFamily="34" charset="0"/>
                <a:cs typeface="Arial" pitchFamily="34" charset="-120"/>
              </a:rPr>
              <a:t>10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4566818" y="2505456"/>
            <a:ext cx="305805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 - Index WOS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4566818" y="2926080"/>
            <a:ext cx="305805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endParaRPr lang="en-US" sz="1240" dirty="0"/>
          </a:p>
        </p:txBody>
      </p:sp>
      <p:sp>
        <p:nvSpPr>
          <p:cNvPr id="12" name="Shape 10"/>
          <p:cNvSpPr/>
          <p:nvPr/>
        </p:nvSpPr>
        <p:spPr>
          <a:xfrm>
            <a:off x="8173517" y="1481328"/>
            <a:ext cx="3515258" cy="2176272"/>
          </a:xfrm>
          <a:prstGeom prst="roundRect">
            <a:avLst>
              <a:gd name="adj" fmla="val 3361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8402117" y="1645920"/>
            <a:ext cx="3058058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130+</a:t>
            </a:r>
            <a:endParaRPr lang="en-US" sz="4400"/>
          </a:p>
        </p:txBody>
      </p:sp>
      <p:sp>
        <p:nvSpPr>
          <p:cNvPr id="14" name="Text 12"/>
          <p:cNvSpPr/>
          <p:nvPr/>
        </p:nvSpPr>
        <p:spPr>
          <a:xfrm>
            <a:off x="8402117" y="2505456"/>
            <a:ext cx="305805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odborných publikací</a:t>
            </a:r>
            <a:endParaRPr lang="en-US" sz="1550"/>
          </a:p>
        </p:txBody>
      </p:sp>
      <p:sp>
        <p:nvSpPr>
          <p:cNvPr id="15" name="Text 13"/>
          <p:cNvSpPr/>
          <p:nvPr/>
        </p:nvSpPr>
        <p:spPr>
          <a:xfrm>
            <a:off x="8402117" y="2926080"/>
            <a:ext cx="305805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4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výzkum a publikační činnost v managementu a průmyslovém inženýrství</a:t>
            </a:r>
            <a:endParaRPr lang="en-US" sz="1240"/>
          </a:p>
        </p:txBody>
      </p:sp>
      <p:sp>
        <p:nvSpPr>
          <p:cNvPr id="16" name="Shape 14"/>
          <p:cNvSpPr/>
          <p:nvPr/>
        </p:nvSpPr>
        <p:spPr>
          <a:xfrm>
            <a:off x="502920" y="3913632"/>
            <a:ext cx="3515258" cy="2176272"/>
          </a:xfrm>
          <a:prstGeom prst="roundRect">
            <a:avLst>
              <a:gd name="adj" fmla="val 3361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731520" y="4078224"/>
            <a:ext cx="3058058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4400" b="1" dirty="0">
                <a:solidFill>
                  <a:srgbClr val="F08018"/>
                </a:solidFill>
                <a:latin typeface="Arial" pitchFamily="34" charset="0"/>
                <a:cs typeface="Arial" pitchFamily="34" charset="-120"/>
              </a:rPr>
              <a:t>36</a:t>
            </a:r>
            <a:endParaRPr lang="en-US" sz="4400" dirty="0"/>
          </a:p>
        </p:txBody>
      </p:sp>
      <p:sp>
        <p:nvSpPr>
          <p:cNvPr id="18" name="Text 16"/>
          <p:cNvSpPr/>
          <p:nvPr/>
        </p:nvSpPr>
        <p:spPr>
          <a:xfrm>
            <a:off x="731520" y="4937760"/>
            <a:ext cx="305805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publikací na Web of Science</a:t>
            </a:r>
            <a:endParaRPr lang="en-US" sz="1550"/>
          </a:p>
        </p:txBody>
      </p:sp>
      <p:sp>
        <p:nvSpPr>
          <p:cNvPr id="19" name="Text 17"/>
          <p:cNvSpPr/>
          <p:nvPr/>
        </p:nvSpPr>
        <p:spPr>
          <a:xfrm>
            <a:off x="731520" y="5358384"/>
            <a:ext cx="305805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4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mezinárodně viditelné výsledky a výzkumná kvalita</a:t>
            </a:r>
            <a:endParaRPr lang="en-US" sz="1240"/>
          </a:p>
        </p:txBody>
      </p:sp>
      <p:sp>
        <p:nvSpPr>
          <p:cNvPr id="20" name="Shape 18"/>
          <p:cNvSpPr/>
          <p:nvPr/>
        </p:nvSpPr>
        <p:spPr>
          <a:xfrm>
            <a:off x="4338218" y="3913632"/>
            <a:ext cx="3515258" cy="2176272"/>
          </a:xfrm>
          <a:prstGeom prst="roundRect">
            <a:avLst>
              <a:gd name="adj" fmla="val 3361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1" name="Text 19"/>
          <p:cNvSpPr/>
          <p:nvPr/>
        </p:nvSpPr>
        <p:spPr>
          <a:xfrm>
            <a:off x="4566818" y="4078224"/>
            <a:ext cx="3058058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r>
              <a:rPr lang="cs-CZ" sz="440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4400" dirty="0"/>
          </a:p>
        </p:txBody>
      </p:sp>
      <p:sp>
        <p:nvSpPr>
          <p:cNvPr id="22" name="Text 20"/>
          <p:cNvSpPr/>
          <p:nvPr/>
        </p:nvSpPr>
        <p:spPr>
          <a:xfrm>
            <a:off x="4566818" y="4937760"/>
            <a:ext cx="305805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publikací na Scopus</a:t>
            </a:r>
            <a:endParaRPr lang="en-US" sz="1550"/>
          </a:p>
        </p:txBody>
      </p:sp>
      <p:sp>
        <p:nvSpPr>
          <p:cNvPr id="23" name="Text 21"/>
          <p:cNvSpPr/>
          <p:nvPr/>
        </p:nvSpPr>
        <p:spPr>
          <a:xfrm>
            <a:off x="4566818" y="5358384"/>
            <a:ext cx="305805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4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drží</a:t>
            </a:r>
            <a:r>
              <a:rPr lang="en-US" sz="124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UTB </a:t>
            </a:r>
            <a:r>
              <a:rPr lang="en-US" sz="124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</a:t>
            </a:r>
            <a:r>
              <a:rPr lang="en-US" sz="124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4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přední</a:t>
            </a:r>
            <a:r>
              <a:rPr lang="en-US" sz="124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4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příčce</a:t>
            </a:r>
            <a:r>
              <a:rPr lang="en-US" sz="124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v Times Higher Education Rankings</a:t>
            </a:r>
            <a:endParaRPr lang="en-US" sz="1240" dirty="0"/>
          </a:p>
        </p:txBody>
      </p:sp>
      <p:sp>
        <p:nvSpPr>
          <p:cNvPr id="24" name="Shape 22"/>
          <p:cNvSpPr/>
          <p:nvPr/>
        </p:nvSpPr>
        <p:spPr>
          <a:xfrm>
            <a:off x="8173517" y="3913632"/>
            <a:ext cx="3515258" cy="2176272"/>
          </a:xfrm>
          <a:prstGeom prst="roundRect">
            <a:avLst>
              <a:gd name="adj" fmla="val 3361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5" name="Text 23"/>
          <p:cNvSpPr/>
          <p:nvPr/>
        </p:nvSpPr>
        <p:spPr>
          <a:xfrm>
            <a:off x="8402117" y="4078224"/>
            <a:ext cx="3058058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400"/>
          </a:p>
        </p:txBody>
      </p:sp>
      <p:sp>
        <p:nvSpPr>
          <p:cNvPr id="26" name="Text 24"/>
          <p:cNvSpPr/>
          <p:nvPr/>
        </p:nvSpPr>
        <p:spPr>
          <a:xfrm>
            <a:off x="8402117" y="4937760"/>
            <a:ext cx="305805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multioborových projektů</a:t>
            </a:r>
            <a:endParaRPr lang="en-US" sz="1550"/>
          </a:p>
        </p:txBody>
      </p:sp>
      <p:sp>
        <p:nvSpPr>
          <p:cNvPr id="27" name="Text 25"/>
          <p:cNvSpPr/>
          <p:nvPr/>
        </p:nvSpPr>
        <p:spPr>
          <a:xfrm>
            <a:off x="8402117" y="5358384"/>
            <a:ext cx="3058058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4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národních i mezinárodních, jako řešitel i spoluřešitel</a:t>
            </a:r>
            <a:endParaRPr lang="en-US" sz="1240"/>
          </a:p>
        </p:txBody>
      </p:sp>
      <p:pic>
        <p:nvPicPr>
          <p:cNvPr id="28" name="Image 0" descr="/home/claude/assets/utb-logo-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9" name="Text 26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30" name="Text 27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/ 26</a:t>
            </a:r>
            <a:endParaRPr lang="en-US" sz="117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PROFESNÍ CESTA</a:t>
            </a:r>
            <a:endParaRPr lang="en-US" sz="1380"/>
          </a:p>
        </p:txBody>
      </p:sp>
      <p:sp>
        <p:nvSpPr>
          <p:cNvPr id="3" name="Text 1"/>
          <p:cNvSpPr/>
          <p:nvPr/>
        </p:nvSpPr>
        <p:spPr>
          <a:xfrm>
            <a:off x="502920" y="749808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Zkušenost, která zavazuje</a:t>
            </a:r>
            <a:endParaRPr lang="en-US" sz="2800"/>
          </a:p>
        </p:txBody>
      </p:sp>
      <p:sp>
        <p:nvSpPr>
          <p:cNvPr id="4" name="Text 2"/>
          <p:cNvSpPr/>
          <p:nvPr/>
        </p:nvSpPr>
        <p:spPr>
          <a:xfrm>
            <a:off x="502920" y="1207008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Hodnoty a oblasti, které chci zúročit ve prospěch celé UTB.</a:t>
            </a:r>
            <a:endParaRPr lang="en-US" sz="1440"/>
          </a:p>
        </p:txBody>
      </p:sp>
      <p:pic>
        <p:nvPicPr>
          <p:cNvPr id="28" name="Image 4" descr="/home/claude/assets/utb-logo-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30" name="Text 23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/ 26</a:t>
            </a:r>
            <a:endParaRPr lang="en-US" sz="117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PROFESNÍ CESTA</a:t>
            </a:r>
            <a:endParaRPr lang="en-US" sz="1380"/>
          </a:p>
        </p:txBody>
      </p:sp>
      <p:sp>
        <p:nvSpPr>
          <p:cNvPr id="3" name="Text 1"/>
          <p:cNvSpPr/>
          <p:nvPr/>
        </p:nvSpPr>
        <p:spPr>
          <a:xfrm>
            <a:off x="502920" y="749808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Zkušenost, která zavazuje</a:t>
            </a:r>
            <a:endParaRPr lang="en-US" sz="2800"/>
          </a:p>
        </p:txBody>
      </p:sp>
      <p:sp>
        <p:nvSpPr>
          <p:cNvPr id="4" name="Text 2"/>
          <p:cNvSpPr/>
          <p:nvPr/>
        </p:nvSpPr>
        <p:spPr>
          <a:xfrm>
            <a:off x="502920" y="1207008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Hodnoty a oblasti, které chci zúročit ve prospěch celé UTB.</a:t>
            </a:r>
            <a:endParaRPr lang="en-US" sz="1440"/>
          </a:p>
        </p:txBody>
      </p:sp>
      <p:sp>
        <p:nvSpPr>
          <p:cNvPr id="5" name="Shape 3"/>
          <p:cNvSpPr/>
          <p:nvPr/>
        </p:nvSpPr>
        <p:spPr>
          <a:xfrm>
            <a:off x="502920" y="1783080"/>
            <a:ext cx="11185855" cy="1234440"/>
          </a:xfrm>
          <a:prstGeom prst="roundRect">
            <a:avLst>
              <a:gd name="adj" fmla="val 7407"/>
            </a:avLst>
          </a:prstGeom>
          <a:solidFill>
            <a:srgbClr val="25113F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868680" y="1783080"/>
            <a:ext cx="10454335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9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PRŮMYSLOVÉ INŽENÝRSTVÍ </a:t>
            </a:r>
            <a:r>
              <a:rPr lang="en-US" sz="209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r>
              <a:rPr lang="en-US" sz="209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MANAGEMENT </a:t>
            </a:r>
            <a:r>
              <a:rPr lang="en-US" sz="209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systémový pohled, jasná strategie a respekt k lidem.</a:t>
            </a:r>
            <a:endParaRPr lang="en-US" sz="2090"/>
          </a:p>
        </p:txBody>
      </p:sp>
      <p:sp>
        <p:nvSpPr>
          <p:cNvPr id="7" name="Text 5"/>
          <p:cNvSpPr/>
          <p:nvPr/>
        </p:nvSpPr>
        <p:spPr>
          <a:xfrm>
            <a:off x="502920" y="32918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90" b="1" kern="0" spc="1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 LEADERŮ SI CENÍM</a:t>
            </a:r>
            <a:endParaRPr lang="en-US" sz="1490"/>
          </a:p>
        </p:txBody>
      </p:sp>
      <p:sp>
        <p:nvSpPr>
          <p:cNvPr id="8" name="Text 6"/>
          <p:cNvSpPr/>
          <p:nvPr/>
        </p:nvSpPr>
        <p:spPr>
          <a:xfrm>
            <a:off x="502920" y="3657600"/>
            <a:ext cx="11185854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0000"/>
              </a:lnSpc>
              <a:spcAft>
                <a:spcPts val="800"/>
              </a:spcAft>
              <a:buSzPct val="100000"/>
            </a:pPr>
            <a:r>
              <a:rPr lang="cs-CZ" sz="20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</a:t>
            </a:r>
            <a:r>
              <a:rPr lang="en-US" sz="2000" dirty="0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Dobrých</a:t>
            </a:r>
            <a:r>
              <a:rPr lang="en-US" sz="20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dirty="0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manažerských</a:t>
            </a:r>
            <a:r>
              <a:rPr lang="en-US" sz="20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</a:t>
            </a:r>
            <a:r>
              <a:rPr lang="en-US" sz="2000" dirty="0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komunikačních</a:t>
            </a:r>
            <a:r>
              <a:rPr lang="en-US" sz="20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dirty="0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schopností</a:t>
            </a:r>
            <a:r>
              <a:rPr lang="en-US" sz="20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dirty="0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dovnitř</a:t>
            </a:r>
            <a:r>
              <a:rPr lang="en-US" sz="20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 </a:t>
            </a:r>
            <a:r>
              <a:rPr lang="en-US" sz="2000" dirty="0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navenek</a:t>
            </a:r>
            <a:r>
              <a:rPr lang="en-US" sz="20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000" dirty="0"/>
          </a:p>
        </p:txBody>
      </p:sp>
      <p:pic>
        <p:nvPicPr>
          <p:cNvPr id="28" name="Image 4" descr="/home/claude/assets/utb-logo-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30" name="Text 23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/ 26</a:t>
            </a:r>
            <a:endParaRPr lang="en-US" sz="117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PROFESNÍ CESTA</a:t>
            </a:r>
            <a:endParaRPr lang="en-US" sz="1380"/>
          </a:p>
        </p:txBody>
      </p:sp>
      <p:sp>
        <p:nvSpPr>
          <p:cNvPr id="3" name="Text 1"/>
          <p:cNvSpPr/>
          <p:nvPr/>
        </p:nvSpPr>
        <p:spPr>
          <a:xfrm>
            <a:off x="502920" y="749808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Zkušenost, která zavazuje</a:t>
            </a:r>
            <a:endParaRPr lang="en-US" sz="2800"/>
          </a:p>
        </p:txBody>
      </p:sp>
      <p:sp>
        <p:nvSpPr>
          <p:cNvPr id="4" name="Text 2"/>
          <p:cNvSpPr/>
          <p:nvPr/>
        </p:nvSpPr>
        <p:spPr>
          <a:xfrm>
            <a:off x="502920" y="1207008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Hodnoty a oblasti, které chci zúročit ve prospěch celé UTB.</a:t>
            </a:r>
            <a:endParaRPr lang="en-US" sz="1440"/>
          </a:p>
        </p:txBody>
      </p:sp>
      <p:sp>
        <p:nvSpPr>
          <p:cNvPr id="5" name="Shape 3"/>
          <p:cNvSpPr/>
          <p:nvPr/>
        </p:nvSpPr>
        <p:spPr>
          <a:xfrm>
            <a:off x="502920" y="1783080"/>
            <a:ext cx="11185855" cy="1234440"/>
          </a:xfrm>
          <a:prstGeom prst="roundRect">
            <a:avLst>
              <a:gd name="adj" fmla="val 7407"/>
            </a:avLst>
          </a:prstGeom>
          <a:solidFill>
            <a:srgbClr val="25113F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868680" y="1783080"/>
            <a:ext cx="10690716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9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PRŮMYSLOVÉ INŽENÝRSTVÍ </a:t>
            </a:r>
            <a:r>
              <a:rPr lang="en-US" sz="2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r>
              <a:rPr lang="en-US" sz="209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MANAGEMENT </a:t>
            </a:r>
            <a:r>
              <a:rPr lang="en-US" sz="2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</a:t>
            </a:r>
            <a:r>
              <a:rPr lang="en-US" sz="2090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jasná</a:t>
            </a:r>
            <a:r>
              <a:rPr lang="en-US" sz="2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90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strategie</a:t>
            </a:r>
            <a:r>
              <a:rPr lang="cs-CZ" sz="2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</a:t>
            </a:r>
            <a:r>
              <a:rPr lang="en-US" sz="2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90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systémový</a:t>
            </a:r>
            <a:r>
              <a:rPr lang="en-US" sz="2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90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pohled</a:t>
            </a:r>
            <a:r>
              <a:rPr lang="en-US" sz="2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a </a:t>
            </a:r>
            <a:r>
              <a:rPr lang="en-US" sz="2090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respekt</a:t>
            </a:r>
            <a:r>
              <a:rPr lang="en-US" sz="2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k </a:t>
            </a:r>
            <a:r>
              <a:rPr lang="en-US" sz="2090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lidem</a:t>
            </a:r>
            <a:r>
              <a:rPr lang="en-US" sz="2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090" dirty="0"/>
          </a:p>
        </p:txBody>
      </p:sp>
      <p:sp>
        <p:nvSpPr>
          <p:cNvPr id="7" name="Text 5"/>
          <p:cNvSpPr/>
          <p:nvPr/>
        </p:nvSpPr>
        <p:spPr>
          <a:xfrm>
            <a:off x="502920" y="32918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90" b="1" kern="0" spc="1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 LEADERŮ SI CENÍM</a:t>
            </a:r>
            <a:endParaRPr lang="en-US" sz="1490"/>
          </a:p>
        </p:txBody>
      </p:sp>
      <p:sp>
        <p:nvSpPr>
          <p:cNvPr id="8" name="Text 6"/>
          <p:cNvSpPr/>
          <p:nvPr/>
        </p:nvSpPr>
        <p:spPr>
          <a:xfrm>
            <a:off x="502920" y="3657600"/>
            <a:ext cx="9394936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30000"/>
              </a:lnSpc>
              <a:spcAft>
                <a:spcPts val="800"/>
              </a:spcAft>
              <a:buSzPct val="100000"/>
            </a:pPr>
            <a:r>
              <a:rPr lang="cs-CZ" sz="20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    </a:t>
            </a:r>
            <a:r>
              <a:rPr lang="en-US" sz="2000" dirty="0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Dobrých</a:t>
            </a:r>
            <a:r>
              <a:rPr lang="en-US" sz="20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dirty="0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manažerských</a:t>
            </a:r>
            <a:r>
              <a:rPr lang="en-US" sz="20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</a:t>
            </a:r>
            <a:r>
              <a:rPr lang="en-US" sz="2000" dirty="0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komunikačních</a:t>
            </a:r>
            <a:r>
              <a:rPr lang="en-US" sz="20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dirty="0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schopností</a:t>
            </a:r>
            <a:r>
              <a:rPr lang="en-US" sz="20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dirty="0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dovnitř</a:t>
            </a:r>
            <a:r>
              <a:rPr lang="en-US" sz="20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 </a:t>
            </a:r>
            <a:r>
              <a:rPr lang="en-US" sz="2000" dirty="0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navenek</a:t>
            </a:r>
            <a:r>
              <a:rPr lang="en-US" sz="20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860629" y="4737915"/>
            <a:ext cx="233172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0" name="Shape 8"/>
          <p:cNvSpPr/>
          <p:nvPr/>
        </p:nvSpPr>
        <p:spPr>
          <a:xfrm>
            <a:off x="1770457" y="4875075"/>
            <a:ext cx="512064" cy="512064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3352" y="4997970"/>
            <a:ext cx="266273" cy="266273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860629" y="5432859"/>
            <a:ext cx="2331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8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LIDI</a:t>
            </a:r>
            <a:endParaRPr lang="en-US" sz="1380"/>
          </a:p>
        </p:txBody>
      </p:sp>
      <p:sp>
        <p:nvSpPr>
          <p:cNvPr id="13" name="Text 10"/>
          <p:cNvSpPr/>
          <p:nvPr/>
        </p:nvSpPr>
        <p:spPr>
          <a:xfrm>
            <a:off x="3210637" y="4875075"/>
            <a:ext cx="283464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600"/>
          </a:p>
        </p:txBody>
      </p:sp>
      <p:sp>
        <p:nvSpPr>
          <p:cNvPr id="14" name="Shape 11"/>
          <p:cNvSpPr/>
          <p:nvPr/>
        </p:nvSpPr>
        <p:spPr>
          <a:xfrm>
            <a:off x="3512389" y="4737915"/>
            <a:ext cx="233172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5" name="Shape 12"/>
          <p:cNvSpPr/>
          <p:nvPr/>
        </p:nvSpPr>
        <p:spPr>
          <a:xfrm>
            <a:off x="4422217" y="4875075"/>
            <a:ext cx="512064" cy="512064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112" y="4997970"/>
            <a:ext cx="266273" cy="266273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3512389" y="5432859"/>
            <a:ext cx="2331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8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</a:t>
            </a:r>
            <a:endParaRPr lang="en-US" sz="1380"/>
          </a:p>
        </p:txBody>
      </p:sp>
      <p:sp>
        <p:nvSpPr>
          <p:cNvPr id="18" name="Text 14"/>
          <p:cNvSpPr/>
          <p:nvPr/>
        </p:nvSpPr>
        <p:spPr>
          <a:xfrm>
            <a:off x="5862397" y="4875075"/>
            <a:ext cx="283464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›</a:t>
            </a:r>
            <a:endParaRPr lang="en-US" sz="2600"/>
          </a:p>
        </p:txBody>
      </p:sp>
      <p:sp>
        <p:nvSpPr>
          <p:cNvPr id="19" name="Shape 15"/>
          <p:cNvSpPr/>
          <p:nvPr/>
        </p:nvSpPr>
        <p:spPr>
          <a:xfrm>
            <a:off x="6164149" y="4737915"/>
            <a:ext cx="233172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20" name="Shape 16"/>
          <p:cNvSpPr/>
          <p:nvPr/>
        </p:nvSpPr>
        <p:spPr>
          <a:xfrm>
            <a:off x="7073977" y="4875075"/>
            <a:ext cx="512064" cy="512064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6872" y="4997970"/>
            <a:ext cx="266273" cy="266273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6164149" y="5432859"/>
            <a:ext cx="2331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8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TECHNOLOGIE</a:t>
            </a:r>
            <a:endParaRPr lang="en-US" sz="1380"/>
          </a:p>
        </p:txBody>
      </p:sp>
      <p:sp>
        <p:nvSpPr>
          <p:cNvPr id="23" name="Text 18"/>
          <p:cNvSpPr/>
          <p:nvPr/>
        </p:nvSpPr>
        <p:spPr>
          <a:xfrm>
            <a:off x="8532445" y="4800313"/>
            <a:ext cx="283464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cs-CZ" sz="2600" b="1" dirty="0">
                <a:solidFill>
                  <a:srgbClr val="F08018"/>
                </a:solidFill>
                <a:latin typeface="Arial" pitchFamily="34" charset="0"/>
                <a:cs typeface="Arial" pitchFamily="34" charset="-120"/>
              </a:rPr>
              <a:t>=</a:t>
            </a:r>
            <a:endParaRPr lang="en-US" sz="2600" dirty="0"/>
          </a:p>
        </p:txBody>
      </p:sp>
      <p:sp>
        <p:nvSpPr>
          <p:cNvPr id="24" name="Shape 19"/>
          <p:cNvSpPr/>
          <p:nvPr/>
        </p:nvSpPr>
        <p:spPr>
          <a:xfrm>
            <a:off x="8815909" y="4737915"/>
            <a:ext cx="2331720" cy="1051560"/>
          </a:xfrm>
          <a:prstGeom prst="roundRect">
            <a:avLst>
              <a:gd name="adj" fmla="val 6957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25" name="Shape 20"/>
          <p:cNvSpPr/>
          <p:nvPr/>
        </p:nvSpPr>
        <p:spPr>
          <a:xfrm>
            <a:off x="9725737" y="4875075"/>
            <a:ext cx="512064" cy="512064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48632" y="4997970"/>
            <a:ext cx="266273" cy="266273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815909" y="5432859"/>
            <a:ext cx="2331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8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VÝKON</a:t>
            </a:r>
            <a:endParaRPr lang="en-US" sz="1380"/>
          </a:p>
        </p:txBody>
      </p:sp>
      <p:pic>
        <p:nvPicPr>
          <p:cNvPr id="28" name="Image 4" descr="/home/claude/assets/utb-logo-transpar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30" name="Text 23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 / 26</a:t>
            </a:r>
            <a:endParaRPr lang="en-US" sz="117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/>
          <p:nvPr/>
        </p:nvSpPr>
        <p:spPr>
          <a:xfrm>
            <a:off x="50292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MOTIVACE</a:t>
            </a:r>
            <a:endParaRPr lang="en-US" sz="1380"/>
          </a:p>
        </p:txBody>
      </p:sp>
      <p:sp>
        <p:nvSpPr>
          <p:cNvPr id="5" name="Text 2"/>
          <p:cNvSpPr/>
          <p:nvPr/>
        </p:nvSpPr>
        <p:spPr>
          <a:xfrm>
            <a:off x="502920" y="749808"/>
            <a:ext cx="739109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Proč chci vést UTB</a:t>
            </a:r>
            <a:endParaRPr lang="en-US" sz="2600"/>
          </a:p>
        </p:txBody>
      </p:sp>
      <p:sp>
        <p:nvSpPr>
          <p:cNvPr id="6" name="Text 3"/>
          <p:cNvSpPr/>
          <p:nvPr/>
        </p:nvSpPr>
        <p:spPr>
          <a:xfrm>
            <a:off x="502920" y="1243584"/>
            <a:ext cx="73910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Moje motivace vyrůstá z profesní zkušenosti, odpovědnosti vůči univerzitě a ambice posunout ji za čtyři roky výš.</a:t>
            </a:r>
            <a:endParaRPr lang="en-US" sz="1380"/>
          </a:p>
        </p:txBody>
      </p:sp>
      <p:pic>
        <p:nvPicPr>
          <p:cNvPr id="25" name="Image 5" descr="/home/claude/assets/utb-logo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27" name="Text 19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26</a:t>
            </a:r>
            <a:endParaRPr lang="en-US" sz="117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144AF21C-C8B2-B011-1267-79F00AF56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0040" y="0"/>
            <a:ext cx="3931920" cy="6858000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44204552-68E3-0A12-8135-FA403D0E35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2224" y="243840"/>
            <a:ext cx="39319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/>
          <p:nvPr/>
        </p:nvSpPr>
        <p:spPr>
          <a:xfrm>
            <a:off x="50292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MOTIVACE</a:t>
            </a:r>
            <a:endParaRPr lang="en-US" sz="1380"/>
          </a:p>
        </p:txBody>
      </p:sp>
      <p:sp>
        <p:nvSpPr>
          <p:cNvPr id="5" name="Text 2"/>
          <p:cNvSpPr/>
          <p:nvPr/>
        </p:nvSpPr>
        <p:spPr>
          <a:xfrm>
            <a:off x="502920" y="749808"/>
            <a:ext cx="739109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Proč chci vést UTB</a:t>
            </a:r>
            <a:endParaRPr lang="en-US" sz="2600"/>
          </a:p>
        </p:txBody>
      </p:sp>
      <p:sp>
        <p:nvSpPr>
          <p:cNvPr id="6" name="Text 3"/>
          <p:cNvSpPr/>
          <p:nvPr/>
        </p:nvSpPr>
        <p:spPr>
          <a:xfrm>
            <a:off x="502920" y="1243584"/>
            <a:ext cx="73910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Moje motivace vyrůstá z profesní zkušenosti, odpovědnosti vůči univerzitě a ambice posunout ji za čtyři roky výš.</a:t>
            </a:r>
            <a:endParaRPr lang="en-US" sz="1380"/>
          </a:p>
        </p:txBody>
      </p:sp>
      <p:sp>
        <p:nvSpPr>
          <p:cNvPr id="7" name="Shape 4"/>
          <p:cNvSpPr/>
          <p:nvPr/>
        </p:nvSpPr>
        <p:spPr>
          <a:xfrm>
            <a:off x="502920" y="1965960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" y="2075688"/>
            <a:ext cx="237744" cy="23774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097280" y="1947672"/>
            <a:ext cx="679673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Budování týmů</a:t>
            </a:r>
            <a:endParaRPr lang="en-US" sz="1440"/>
          </a:p>
        </p:txBody>
      </p:sp>
      <p:sp>
        <p:nvSpPr>
          <p:cNvPr id="10" name="Text 6"/>
          <p:cNvSpPr/>
          <p:nvPr/>
        </p:nvSpPr>
        <p:spPr>
          <a:xfrm>
            <a:off x="1097280" y="2212848"/>
            <a:ext cx="679673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21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Při vedení lidí uplatňuji zásadu: za úspěchy stojí vždy silný tým.</a:t>
            </a:r>
            <a:endParaRPr lang="en-US" sz="1210"/>
          </a:p>
        </p:txBody>
      </p:sp>
      <p:sp>
        <p:nvSpPr>
          <p:cNvPr id="11" name="Shape 7"/>
          <p:cNvSpPr/>
          <p:nvPr/>
        </p:nvSpPr>
        <p:spPr>
          <a:xfrm>
            <a:off x="502920" y="2935224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" y="3044952"/>
            <a:ext cx="237744" cy="23774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097280" y="2916936"/>
            <a:ext cx="679673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Znalost prostředí</a:t>
            </a:r>
            <a:endParaRPr lang="en-US" sz="1440"/>
          </a:p>
        </p:txBody>
      </p:sp>
      <p:sp>
        <p:nvSpPr>
          <p:cNvPr id="14" name="Text 9"/>
          <p:cNvSpPr/>
          <p:nvPr/>
        </p:nvSpPr>
        <p:spPr>
          <a:xfrm>
            <a:off x="1097280" y="3182112"/>
            <a:ext cx="679673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21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znám zevnitř — jeden celek založený na spolupráci a respektu.</a:t>
            </a:r>
            <a:endParaRPr lang="en-US" sz="1210"/>
          </a:p>
        </p:txBody>
      </p:sp>
      <p:pic>
        <p:nvPicPr>
          <p:cNvPr id="25" name="Image 5" descr="/home/claude/assets/utb-logo-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27" name="Text 19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26</a:t>
            </a:r>
            <a:endParaRPr lang="en-US" sz="1170"/>
          </a:p>
        </p:txBody>
      </p:sp>
      <p:pic>
        <p:nvPicPr>
          <p:cNvPr id="15" name="Obrázek 14">
            <a:extLst>
              <a:ext uri="{FF2B5EF4-FFF2-40B4-BE49-F238E27FC236}">
                <a16:creationId xmlns:a16="http://schemas.microsoft.com/office/drawing/2014/main" id="{2E3F87F5-5E29-18D7-8EDE-2AD7ABBFAD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2198" y="2862234"/>
            <a:ext cx="3932261" cy="296291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/>
          <p:nvPr/>
        </p:nvSpPr>
        <p:spPr>
          <a:xfrm>
            <a:off x="50292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MOTIVACE</a:t>
            </a:r>
            <a:endParaRPr lang="en-US" sz="1380"/>
          </a:p>
        </p:txBody>
      </p:sp>
      <p:sp>
        <p:nvSpPr>
          <p:cNvPr id="5" name="Text 2"/>
          <p:cNvSpPr/>
          <p:nvPr/>
        </p:nvSpPr>
        <p:spPr>
          <a:xfrm>
            <a:off x="502920" y="749808"/>
            <a:ext cx="739109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Proč chci vést UTB</a:t>
            </a:r>
            <a:endParaRPr lang="en-US" sz="2600"/>
          </a:p>
        </p:txBody>
      </p:sp>
      <p:sp>
        <p:nvSpPr>
          <p:cNvPr id="6" name="Text 3"/>
          <p:cNvSpPr/>
          <p:nvPr/>
        </p:nvSpPr>
        <p:spPr>
          <a:xfrm>
            <a:off x="502920" y="1243584"/>
            <a:ext cx="73910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Moje motivace vyrůstá z profesní zkušenosti, odpovědnosti vůči univerzitě a ambice posunout ji za čtyři roky výš.</a:t>
            </a:r>
            <a:endParaRPr lang="en-US" sz="1380"/>
          </a:p>
        </p:txBody>
      </p:sp>
      <p:sp>
        <p:nvSpPr>
          <p:cNvPr id="7" name="Shape 4"/>
          <p:cNvSpPr/>
          <p:nvPr/>
        </p:nvSpPr>
        <p:spPr>
          <a:xfrm>
            <a:off x="502920" y="1965960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" y="2075688"/>
            <a:ext cx="237744" cy="23774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097280" y="1947672"/>
            <a:ext cx="679673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Budování týmů</a:t>
            </a:r>
            <a:endParaRPr lang="en-US" sz="1440"/>
          </a:p>
        </p:txBody>
      </p:sp>
      <p:sp>
        <p:nvSpPr>
          <p:cNvPr id="10" name="Text 6"/>
          <p:cNvSpPr/>
          <p:nvPr/>
        </p:nvSpPr>
        <p:spPr>
          <a:xfrm>
            <a:off x="1097280" y="2212848"/>
            <a:ext cx="679673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21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Při vedení lidí uplatňuji zásadu: za úspěchy stojí vždy silný tým.</a:t>
            </a:r>
            <a:endParaRPr lang="en-US" sz="1210"/>
          </a:p>
        </p:txBody>
      </p:sp>
      <p:sp>
        <p:nvSpPr>
          <p:cNvPr id="11" name="Shape 7"/>
          <p:cNvSpPr/>
          <p:nvPr/>
        </p:nvSpPr>
        <p:spPr>
          <a:xfrm>
            <a:off x="502920" y="2935224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648" y="3044952"/>
            <a:ext cx="237744" cy="23774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097280" y="2916936"/>
            <a:ext cx="679673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Znalost prostředí</a:t>
            </a:r>
            <a:endParaRPr lang="en-US" sz="1440"/>
          </a:p>
        </p:txBody>
      </p:sp>
      <p:sp>
        <p:nvSpPr>
          <p:cNvPr id="14" name="Text 9"/>
          <p:cNvSpPr/>
          <p:nvPr/>
        </p:nvSpPr>
        <p:spPr>
          <a:xfrm>
            <a:off x="1097280" y="3182112"/>
            <a:ext cx="679673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21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znám zevnitř — jeden celek založený na spolupráci a respektu.</a:t>
            </a:r>
            <a:endParaRPr lang="en-US" sz="1210"/>
          </a:p>
        </p:txBody>
      </p:sp>
      <p:sp>
        <p:nvSpPr>
          <p:cNvPr id="15" name="Shape 10"/>
          <p:cNvSpPr/>
          <p:nvPr/>
        </p:nvSpPr>
        <p:spPr>
          <a:xfrm>
            <a:off x="502920" y="3904488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8" y="4014216"/>
            <a:ext cx="237744" cy="23774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097280" y="3886200"/>
            <a:ext cx="679673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Zkušenosti z praxe</a:t>
            </a:r>
            <a:endParaRPr lang="en-US" sz="1440"/>
          </a:p>
        </p:txBody>
      </p:sp>
      <p:sp>
        <p:nvSpPr>
          <p:cNvPr id="18" name="Text 12"/>
          <p:cNvSpPr/>
          <p:nvPr/>
        </p:nvSpPr>
        <p:spPr>
          <a:xfrm>
            <a:off x="1097280" y="4151376"/>
            <a:ext cx="679673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21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Síť firemních kontaktů a členství ve vědeckých radách pro partnerství a projekty.</a:t>
            </a:r>
            <a:endParaRPr lang="en-US" sz="1210"/>
          </a:p>
        </p:txBody>
      </p:sp>
      <p:sp>
        <p:nvSpPr>
          <p:cNvPr id="19" name="Shape 13"/>
          <p:cNvSpPr/>
          <p:nvPr/>
        </p:nvSpPr>
        <p:spPr>
          <a:xfrm>
            <a:off x="502920" y="4873752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648" y="4983480"/>
            <a:ext cx="237744" cy="237744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1097280" y="4855464"/>
            <a:ext cx="679673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Růstová strategie</a:t>
            </a:r>
            <a:endParaRPr lang="en-US" sz="1440"/>
          </a:p>
        </p:txBody>
      </p:sp>
      <p:sp>
        <p:nvSpPr>
          <p:cNvPr id="22" name="Text 15"/>
          <p:cNvSpPr/>
          <p:nvPr/>
        </p:nvSpPr>
        <p:spPr>
          <a:xfrm>
            <a:off x="1097280" y="5120640"/>
            <a:ext cx="679673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21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Zkušenost, kontinuita i potřebná změna pro sebevědomou, otevřenou UTB.</a:t>
            </a:r>
            <a:endParaRPr lang="en-US" sz="1210"/>
          </a:p>
        </p:txBody>
      </p:sp>
      <p:sp>
        <p:nvSpPr>
          <p:cNvPr id="23" name="Shape 16"/>
          <p:cNvSpPr/>
          <p:nvPr/>
        </p:nvSpPr>
        <p:spPr>
          <a:xfrm>
            <a:off x="960120" y="5914074"/>
            <a:ext cx="7506805" cy="502920"/>
          </a:xfrm>
          <a:prstGeom prst="roundRect">
            <a:avLst>
              <a:gd name="adj" fmla="val 10909"/>
            </a:avLst>
          </a:prstGeom>
          <a:solidFill>
            <a:srgbClr val="F0801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4" name="Text 17"/>
          <p:cNvSpPr/>
          <p:nvPr/>
        </p:nvSpPr>
        <p:spPr>
          <a:xfrm>
            <a:off x="640081" y="5870448"/>
            <a:ext cx="7826844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cs-CZ" sz="1260" b="1" i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„Není podstatné, co o Vás říkají, když přicházíte, p</a:t>
            </a:r>
            <a:r>
              <a:rPr lang="en-US" sz="1260" b="1" i="1" dirty="0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odstatné</a:t>
            </a:r>
            <a:r>
              <a:rPr lang="en-US" sz="1260" b="1" i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je to, co </a:t>
            </a:r>
            <a:r>
              <a:rPr lang="en-US" sz="1260" b="1" i="1" dirty="0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říkají</a:t>
            </a:r>
            <a:r>
              <a:rPr lang="en-US" sz="1260" b="1" i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1260" b="1" i="1" dirty="0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když</a:t>
            </a:r>
            <a:r>
              <a:rPr lang="cs-CZ" sz="1260" b="1" i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</a:t>
            </a:r>
            <a:r>
              <a:rPr lang="en-US" sz="1260" b="1" i="1" dirty="0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odcházíte</a:t>
            </a:r>
            <a:r>
              <a:rPr lang="en-US" sz="1260" b="1" i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.“</a:t>
            </a:r>
            <a:endParaRPr lang="en-US" sz="1260" dirty="0"/>
          </a:p>
        </p:txBody>
      </p:sp>
      <p:pic>
        <p:nvPicPr>
          <p:cNvPr id="25" name="Image 5" descr="/home/claude/assets/utb-logo-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27" name="Text 19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 / 26</a:t>
            </a:r>
            <a:endParaRPr lang="en-US" sz="1170"/>
          </a:p>
        </p:txBody>
      </p:sp>
      <p:pic>
        <p:nvPicPr>
          <p:cNvPr id="28" name="Obrázek 27">
            <a:extLst>
              <a:ext uri="{FF2B5EF4-FFF2-40B4-BE49-F238E27FC236}">
                <a16:creationId xmlns:a16="http://schemas.microsoft.com/office/drawing/2014/main" id="{1A3EAE8F-DD8B-D51E-E1FE-C2BF003627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68904" y="1947543"/>
            <a:ext cx="4054191" cy="296291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4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BENCHMARK UTB</a:t>
            </a:r>
            <a:endParaRPr lang="en-US" sz="134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v benchmarku vybraných českých VŠ 2025</a:t>
            </a:r>
            <a:endParaRPr lang="en-US" sz="2460"/>
          </a:p>
        </p:txBody>
      </p:sp>
      <p:sp>
        <p:nvSpPr>
          <p:cNvPr id="4" name="Text 2"/>
          <p:cNvSpPr/>
          <p:nvPr/>
        </p:nvSpPr>
        <p:spPr>
          <a:xfrm>
            <a:off x="502920" y="1078992"/>
            <a:ext cx="10972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20" i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Velikost · doktorandi · programy · uplatnění absolventů · VaV · IP · koleje · internacionalizace · Horizon/HE</a:t>
            </a:r>
            <a:endParaRPr lang="en-US" sz="112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3424366"/>
              </p:ext>
            </p:extLst>
          </p:nvPr>
        </p:nvGraphicFramePr>
        <p:xfrm>
          <a:off x="502920" y="1371600"/>
          <a:ext cx="11185854" cy="4251960"/>
        </p:xfrm>
        <a:graphic>
          <a:graphicData uri="http://schemas.openxmlformats.org/drawingml/2006/table">
            <a:tbl>
              <a:tblPr/>
              <a:tblGrid>
                <a:gridCol w="2788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995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95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95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95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995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995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995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251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6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Ukazatel</a:t>
                      </a:r>
                      <a:endParaRPr lang="en-US" sz="106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11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6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TUL</a:t>
                      </a:r>
                      <a:endParaRPr lang="en-US" sz="106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11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6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UTB</a:t>
                      </a:r>
                      <a:endParaRPr lang="en-US" sz="106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801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6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ZČU</a:t>
                      </a:r>
                      <a:endParaRPr lang="en-US" sz="106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11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6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VŠB-TUO</a:t>
                      </a:r>
                      <a:endParaRPr lang="en-US" sz="106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11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6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VUT</a:t>
                      </a:r>
                      <a:endParaRPr lang="en-US" sz="106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11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6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UJEP</a:t>
                      </a:r>
                      <a:endParaRPr lang="en-US" sz="106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113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60" b="1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</a:t>
                      </a:r>
                      <a:endParaRPr lang="en-US" sz="106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511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51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70" b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Studenti Bc./Mgr. / Ph.D.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6 046 / ≈400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b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9 288 / 351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B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11 306 / ≈650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12 087 / ≈1 000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16 360 / ≈1 700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8 413 / ≈300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5 365 / ≈100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51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70" b="1" err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Podíl</a:t>
                      </a:r>
                      <a:r>
                        <a:rPr lang="cs-CZ" sz="970" b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</a:t>
                      </a:r>
                      <a:r>
                        <a:rPr lang="en-US" sz="970" b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</a:t>
                      </a:r>
                      <a:r>
                        <a:rPr lang="cs-CZ" sz="970" b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Ph.D./ všichni </a:t>
                      </a:r>
                      <a:r>
                        <a:rPr lang="en-US" sz="970" b="1" err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studenty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6,20 %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b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3,64 %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B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5,44 %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7,64 %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9,41 %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3,44 %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1,83 %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1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70" b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Studijní programy / uplatnění absolventů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100+ / n.d.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b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120 / 98,5 %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B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130 / n.d.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206 / n.d.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295 / 75 % v oboru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100+ / n.d.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60+ / n.d.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51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70" b="1" err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Institucionální</a:t>
                      </a:r>
                      <a:r>
                        <a:rPr lang="en-US" sz="970" b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</a:t>
                      </a:r>
                      <a:r>
                        <a:rPr lang="en-US" sz="970" b="1" err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hodnocení</a:t>
                      </a:r>
                      <a:r>
                        <a:rPr lang="en-US" sz="970" b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</a:t>
                      </a:r>
                      <a:r>
                        <a:rPr lang="cs-CZ" sz="970" b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VO (</a:t>
                      </a:r>
                      <a:r>
                        <a:rPr lang="en-US" sz="970" b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202</a:t>
                      </a:r>
                      <a:r>
                        <a:rPr lang="cs-CZ" sz="970" b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1-2025)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b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B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51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70" b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Přihlášky patentů + užitných </a:t>
                      </a:r>
                      <a:r>
                        <a:rPr lang="en-US" sz="970" b="1" err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vzorů</a:t>
                      </a:r>
                      <a:r>
                        <a:rPr lang="en-US" sz="970" b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</a:t>
                      </a:r>
                      <a:r>
                        <a:rPr lang="cs-CZ" sz="970" b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(</a:t>
                      </a:r>
                      <a:r>
                        <a:rPr lang="en-US" sz="970" b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2025</a:t>
                      </a:r>
                      <a:r>
                        <a:rPr lang="cs-CZ" sz="970" b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)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23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b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17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B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27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52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n.d.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n.d.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51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70" b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Zahraniční </a:t>
                      </a:r>
                      <a:r>
                        <a:rPr lang="en-US" sz="970" b="1" err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studenti</a:t>
                      </a:r>
                      <a:r>
                        <a:rPr lang="en-US" sz="970" b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v</a:t>
                      </a:r>
                      <a:r>
                        <a:rPr lang="cs-CZ" sz="970" b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</a:t>
                      </a:r>
                      <a:r>
                        <a:rPr lang="cs-CZ" sz="970" b="1" err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akred</a:t>
                      </a:r>
                      <a:r>
                        <a:rPr lang="cs-CZ" sz="970" b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. p</a:t>
                      </a:r>
                      <a:r>
                        <a:rPr lang="en-US" sz="970" b="1" err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rogramech</a:t>
                      </a:r>
                      <a:r>
                        <a:rPr lang="cs-CZ" sz="970" b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/ podíl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448 / 6,8 %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b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1 175 / 12,6 %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B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721 / 5,8 %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1 760 / 12,9 %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4 863 / 26,4 %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n.d.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n.d.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51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70" b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Horizon/HE projekty (doložené dle CORDIS)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min. 5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b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1+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B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2+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3+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0+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0+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51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70" b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Horizon 2020 projekty aktivní 2025 (CORDIS)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b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B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3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519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70" b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Kapacita kolejí (</a:t>
                      </a:r>
                      <a:r>
                        <a:rPr lang="en-US" sz="970" b="1" err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lůžka</a:t>
                      </a:r>
                      <a:r>
                        <a:rPr lang="en-US" sz="970" b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)</a:t>
                      </a:r>
                      <a:r>
                        <a:rPr lang="cs-CZ" sz="970" b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/ podíl k počtu studentů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2 932 (+402) / 55 %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 b="1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1 159 (+141) / 13,5 %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BD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2 568 / 23 %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2 803 / 23 %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cca 2 700 / 17 %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1 152 / 13,7 %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70">
                          <a:solidFill>
                            <a:srgbClr val="25113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n.d.</a:t>
                      </a:r>
                      <a:endParaRPr lang="en-US" sz="97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DA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02920" y="5989320"/>
            <a:ext cx="111858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750" i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 Horizon/HE = veřejně reportované/dohledané minimum; n.d. = nenalezen srovnatelný veřejný údaj. Zdroje: MŠMT/SIMS 12/2024; MŠMT Hodnocení VO 2025; ÚPV VZ 2025; Study in Czechia; weby kolejí a VŠ; UTB/VUT/ZČU/VŠB veřejné údaje.</a:t>
            </a:r>
            <a:endParaRPr lang="en-US" sz="750"/>
          </a:p>
        </p:txBody>
      </p:sp>
      <p:pic>
        <p:nvPicPr>
          <p:cNvPr id="5" name="Image 0" descr="/home/claude/assets/utb-logo-transpar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9" name="Text 5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1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 / 26</a:t>
            </a:r>
            <a:endParaRPr lang="en-US" sz="101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BENCHMARK UTB</a:t>
            </a:r>
            <a:endParaRPr lang="en-US" sz="138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Závěry pro UTB</a:t>
            </a:r>
            <a:endParaRPr lang="en-US" sz="2600"/>
          </a:p>
        </p:txBody>
      </p:sp>
      <p:pic>
        <p:nvPicPr>
          <p:cNvPr id="30" name="Image 4" descr="/home/claude/assets/utb-logo-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32" name="Text 25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/ 26</a:t>
            </a:r>
            <a:endParaRPr lang="en-US" sz="117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BENCHMARK UTB</a:t>
            </a:r>
            <a:endParaRPr lang="en-US" sz="138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Závěry pro UTB</a:t>
            </a:r>
            <a:endParaRPr lang="en-US" sz="2600"/>
          </a:p>
        </p:txBody>
      </p:sp>
      <p:sp>
        <p:nvSpPr>
          <p:cNvPr id="4" name="Shape 2"/>
          <p:cNvSpPr/>
          <p:nvPr/>
        </p:nvSpPr>
        <p:spPr>
          <a:xfrm>
            <a:off x="502920" y="1466088"/>
            <a:ext cx="2590724" cy="3246120"/>
          </a:xfrm>
          <a:prstGeom prst="roundRect">
            <a:avLst>
              <a:gd name="adj" fmla="val 282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101600" dist="25400" dir="5400000" algn="bl" rotWithShape="0">
              <a:srgbClr val="5B4A82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704088" y="1618488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" y="1728216"/>
            <a:ext cx="237744" cy="23774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04088" y="2194560"/>
            <a:ext cx="21883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380" b="1" kern="0" spc="5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STUDENTI A ABSOLVENTI</a:t>
            </a:r>
            <a:endParaRPr lang="en-US" sz="1380"/>
          </a:p>
        </p:txBody>
      </p:sp>
      <p:sp>
        <p:nvSpPr>
          <p:cNvPr id="8" name="Text 5"/>
          <p:cNvSpPr/>
          <p:nvPr/>
        </p:nvSpPr>
        <p:spPr>
          <a:xfrm>
            <a:off x="787690" y="2694432"/>
            <a:ext cx="2449286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9 288 Bc./Mgr. </a:t>
            </a:r>
            <a:r>
              <a:rPr lang="cs-CZ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</a:t>
            </a: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120 </a:t>
            </a:r>
            <a:r>
              <a:rPr lang="en-US" sz="1380" b="1" dirty="0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programů</a:t>
            </a: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351 Ph.D.</a:t>
            </a:r>
            <a:r>
              <a:rPr lang="cs-CZ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- pouze 3,64%</a:t>
            </a: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cs-CZ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!!</a:t>
            </a:r>
            <a:endParaRPr lang="en-US" sz="1380" dirty="0"/>
          </a:p>
        </p:txBody>
      </p:sp>
      <p:sp>
        <p:nvSpPr>
          <p:cNvPr id="9" name="Text 6"/>
          <p:cNvSpPr/>
          <p:nvPr/>
        </p:nvSpPr>
        <p:spPr>
          <a:xfrm>
            <a:off x="787690" y="3393295"/>
            <a:ext cx="218838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4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98,5 % zaměstnanost absolventů · zahraniční studenti 12,6 %</a:t>
            </a:r>
            <a:endParaRPr lang="en-US" sz="1240"/>
          </a:p>
        </p:txBody>
      </p:sp>
      <p:pic>
        <p:nvPicPr>
          <p:cNvPr id="30" name="Image 4" descr="/home/claude/assets/utb-logo-transpar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32" name="Text 25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/ 26</a:t>
            </a:r>
            <a:endParaRPr lang="en-US" sz="117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BENCHMARK UTB</a:t>
            </a:r>
            <a:endParaRPr lang="en-US" sz="138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Závěry pro UTB</a:t>
            </a:r>
            <a:endParaRPr lang="en-US" sz="2600"/>
          </a:p>
        </p:txBody>
      </p:sp>
      <p:sp>
        <p:nvSpPr>
          <p:cNvPr id="10" name="Shape 7"/>
          <p:cNvSpPr/>
          <p:nvPr/>
        </p:nvSpPr>
        <p:spPr>
          <a:xfrm>
            <a:off x="3367964" y="1417320"/>
            <a:ext cx="2590724" cy="3246120"/>
          </a:xfrm>
          <a:prstGeom prst="roundRect">
            <a:avLst>
              <a:gd name="adj" fmla="val 282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101600" dist="25400" dir="5400000" algn="bl" rotWithShape="0">
              <a:srgbClr val="5B4A82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1" name="Shape 8"/>
          <p:cNvSpPr/>
          <p:nvPr/>
        </p:nvSpPr>
        <p:spPr>
          <a:xfrm>
            <a:off x="3569132" y="1618488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8860" y="1728216"/>
            <a:ext cx="237744" cy="23774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569132" y="2194560"/>
            <a:ext cx="21883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kern="0" spc="5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TRANSFER 202</a:t>
            </a:r>
            <a:r>
              <a:rPr lang="cs-CZ" sz="1380" b="1" kern="0" spc="5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80"/>
          </a:p>
        </p:txBody>
      </p:sp>
      <p:sp>
        <p:nvSpPr>
          <p:cNvPr id="14" name="Text 10"/>
          <p:cNvSpPr/>
          <p:nvPr/>
        </p:nvSpPr>
        <p:spPr>
          <a:xfrm>
            <a:off x="3569132" y="2715768"/>
            <a:ext cx="218838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8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12,7 mil. Kč × VUT 176,7 mil. Kč</a:t>
            </a:r>
            <a:endParaRPr lang="en-US" sz="1380"/>
          </a:p>
        </p:txBody>
      </p:sp>
      <p:sp>
        <p:nvSpPr>
          <p:cNvPr id="15" name="Text 11"/>
          <p:cNvSpPr/>
          <p:nvPr/>
        </p:nvSpPr>
        <p:spPr>
          <a:xfrm>
            <a:off x="3569132" y="3611880"/>
            <a:ext cx="218838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4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228 vs. VUT 1 181 zakázek</a:t>
            </a:r>
            <a:endParaRPr lang="en-US" sz="1240"/>
          </a:p>
        </p:txBody>
      </p:sp>
      <p:pic>
        <p:nvPicPr>
          <p:cNvPr id="30" name="Image 4" descr="/home/claude/assets/utb-logo-transpar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32" name="Text 25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/ 26</a:t>
            </a:r>
            <a:endParaRPr lang="en-US" sz="1170"/>
          </a:p>
        </p:txBody>
      </p:sp>
      <p:sp>
        <p:nvSpPr>
          <p:cNvPr id="17" name="Shape 2">
            <a:extLst>
              <a:ext uri="{FF2B5EF4-FFF2-40B4-BE49-F238E27FC236}">
                <a16:creationId xmlns:a16="http://schemas.microsoft.com/office/drawing/2014/main" id="{953AF073-42F4-CA1D-E786-51FE1D8F4E95}"/>
              </a:ext>
            </a:extLst>
          </p:cNvPr>
          <p:cNvSpPr/>
          <p:nvPr/>
        </p:nvSpPr>
        <p:spPr>
          <a:xfrm>
            <a:off x="502920" y="1466088"/>
            <a:ext cx="2590724" cy="3246120"/>
          </a:xfrm>
          <a:prstGeom prst="roundRect">
            <a:avLst>
              <a:gd name="adj" fmla="val 282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101600" dist="25400" dir="5400000" algn="bl" rotWithShape="0">
              <a:srgbClr val="5B4A82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8" name="Shape 3">
            <a:extLst>
              <a:ext uri="{FF2B5EF4-FFF2-40B4-BE49-F238E27FC236}">
                <a16:creationId xmlns:a16="http://schemas.microsoft.com/office/drawing/2014/main" id="{781A1E76-9129-6B31-A319-3D97BF7945FC}"/>
              </a:ext>
            </a:extLst>
          </p:cNvPr>
          <p:cNvSpPr/>
          <p:nvPr/>
        </p:nvSpPr>
        <p:spPr>
          <a:xfrm>
            <a:off x="704088" y="1618488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9" name="Image 0" descr="preencoded.png">
            <a:extLst>
              <a:ext uri="{FF2B5EF4-FFF2-40B4-BE49-F238E27FC236}">
                <a16:creationId xmlns:a16="http://schemas.microsoft.com/office/drawing/2014/main" id="{477174D0-7832-4B95-6174-2FA0A1ED1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816" y="1728216"/>
            <a:ext cx="237744" cy="237744"/>
          </a:xfrm>
          <a:prstGeom prst="rect">
            <a:avLst/>
          </a:prstGeom>
        </p:spPr>
      </p:pic>
      <p:sp>
        <p:nvSpPr>
          <p:cNvPr id="20" name="Text 4">
            <a:extLst>
              <a:ext uri="{FF2B5EF4-FFF2-40B4-BE49-F238E27FC236}">
                <a16:creationId xmlns:a16="http://schemas.microsoft.com/office/drawing/2014/main" id="{2B53F69A-7516-81A5-419D-A70DEC96C7BE}"/>
              </a:ext>
            </a:extLst>
          </p:cNvPr>
          <p:cNvSpPr/>
          <p:nvPr/>
        </p:nvSpPr>
        <p:spPr>
          <a:xfrm>
            <a:off x="704088" y="2194560"/>
            <a:ext cx="21883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380" b="1" kern="0" spc="5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STUDENTI A ABSOLVENTI</a:t>
            </a:r>
            <a:endParaRPr lang="en-US" sz="1380"/>
          </a:p>
        </p:txBody>
      </p:sp>
      <p:sp>
        <p:nvSpPr>
          <p:cNvPr id="21" name="Text 5">
            <a:extLst>
              <a:ext uri="{FF2B5EF4-FFF2-40B4-BE49-F238E27FC236}">
                <a16:creationId xmlns:a16="http://schemas.microsoft.com/office/drawing/2014/main" id="{FAED39E6-04C3-2184-F785-6C0D0EA251AC}"/>
              </a:ext>
            </a:extLst>
          </p:cNvPr>
          <p:cNvSpPr/>
          <p:nvPr/>
        </p:nvSpPr>
        <p:spPr>
          <a:xfrm>
            <a:off x="781518" y="2661775"/>
            <a:ext cx="2449286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9 288 Bc./Mgr. </a:t>
            </a:r>
            <a:r>
              <a:rPr lang="cs-CZ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</a:t>
            </a: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120 </a:t>
            </a:r>
            <a:r>
              <a:rPr lang="en-US" sz="1380" b="1" dirty="0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programů</a:t>
            </a: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351 Ph.D.</a:t>
            </a:r>
            <a:r>
              <a:rPr lang="cs-CZ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- pouze 3,64%</a:t>
            </a: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cs-CZ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!!</a:t>
            </a:r>
            <a:endParaRPr lang="en-US" sz="1380" dirty="0"/>
          </a:p>
        </p:txBody>
      </p:sp>
      <p:sp>
        <p:nvSpPr>
          <p:cNvPr id="22" name="Text 6">
            <a:extLst>
              <a:ext uri="{FF2B5EF4-FFF2-40B4-BE49-F238E27FC236}">
                <a16:creationId xmlns:a16="http://schemas.microsoft.com/office/drawing/2014/main" id="{B24E28E4-C08C-64E0-7133-1A8AF32B2B1B}"/>
              </a:ext>
            </a:extLst>
          </p:cNvPr>
          <p:cNvSpPr/>
          <p:nvPr/>
        </p:nvSpPr>
        <p:spPr>
          <a:xfrm>
            <a:off x="787690" y="3393295"/>
            <a:ext cx="218838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4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98,5 % zaměstnanost absolventů · zahraniční studenti 12,6 %</a:t>
            </a:r>
            <a:endParaRPr lang="en-US" sz="124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BENCHMARK UTB</a:t>
            </a:r>
            <a:endParaRPr lang="en-US" sz="138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Závěry pro UTB</a:t>
            </a:r>
            <a:endParaRPr lang="en-US" sz="2600"/>
          </a:p>
        </p:txBody>
      </p:sp>
      <p:sp>
        <p:nvSpPr>
          <p:cNvPr id="10" name="Shape 7"/>
          <p:cNvSpPr/>
          <p:nvPr/>
        </p:nvSpPr>
        <p:spPr>
          <a:xfrm>
            <a:off x="3367964" y="1417320"/>
            <a:ext cx="2590724" cy="3246120"/>
          </a:xfrm>
          <a:prstGeom prst="roundRect">
            <a:avLst>
              <a:gd name="adj" fmla="val 282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101600" dist="25400" dir="5400000" algn="bl" rotWithShape="0">
              <a:srgbClr val="5B4A82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1" name="Shape 8"/>
          <p:cNvSpPr/>
          <p:nvPr/>
        </p:nvSpPr>
        <p:spPr>
          <a:xfrm>
            <a:off x="3569132" y="1618488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8860" y="1728216"/>
            <a:ext cx="237744" cy="23774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569132" y="2194560"/>
            <a:ext cx="21883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kern="0" spc="5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TRANSFER 202</a:t>
            </a:r>
            <a:r>
              <a:rPr lang="cs-CZ" sz="1380" b="1" kern="0" spc="5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80"/>
          </a:p>
        </p:txBody>
      </p:sp>
      <p:sp>
        <p:nvSpPr>
          <p:cNvPr id="14" name="Text 10"/>
          <p:cNvSpPr/>
          <p:nvPr/>
        </p:nvSpPr>
        <p:spPr>
          <a:xfrm>
            <a:off x="3569132" y="2715768"/>
            <a:ext cx="218838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8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12,7 mil. Kč × VUT 176,7 mil. Kč</a:t>
            </a:r>
            <a:endParaRPr lang="en-US" sz="1380"/>
          </a:p>
        </p:txBody>
      </p:sp>
      <p:sp>
        <p:nvSpPr>
          <p:cNvPr id="15" name="Text 11"/>
          <p:cNvSpPr/>
          <p:nvPr/>
        </p:nvSpPr>
        <p:spPr>
          <a:xfrm>
            <a:off x="3569132" y="3611880"/>
            <a:ext cx="218838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4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228 vs. VUT 1 181 zakázek</a:t>
            </a:r>
            <a:endParaRPr lang="en-US" sz="1240"/>
          </a:p>
        </p:txBody>
      </p:sp>
      <p:sp>
        <p:nvSpPr>
          <p:cNvPr id="16" name="Shape 12"/>
          <p:cNvSpPr/>
          <p:nvPr/>
        </p:nvSpPr>
        <p:spPr>
          <a:xfrm>
            <a:off x="6233008" y="1417320"/>
            <a:ext cx="2590724" cy="3246120"/>
          </a:xfrm>
          <a:prstGeom prst="roundRect">
            <a:avLst>
              <a:gd name="adj" fmla="val 282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101600" dist="25400" dir="5400000" algn="bl" rotWithShape="0">
              <a:srgbClr val="5B4A82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7" name="Shape 13"/>
          <p:cNvSpPr/>
          <p:nvPr/>
        </p:nvSpPr>
        <p:spPr>
          <a:xfrm>
            <a:off x="6434176" y="1618488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3904" y="1728216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34176" y="2194560"/>
            <a:ext cx="21883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kern="0" spc="5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SPIN-OFF / START-UP</a:t>
            </a:r>
            <a:endParaRPr lang="en-US" sz="1380"/>
          </a:p>
        </p:txBody>
      </p:sp>
      <p:sp>
        <p:nvSpPr>
          <p:cNvPr id="20" name="Text 15"/>
          <p:cNvSpPr/>
          <p:nvPr/>
        </p:nvSpPr>
        <p:spPr>
          <a:xfrm>
            <a:off x="6434176" y="2715768"/>
            <a:ext cx="218838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8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Prostor pro systémovou změnu</a:t>
            </a:r>
            <a:endParaRPr lang="en-US" sz="1380"/>
          </a:p>
        </p:txBody>
      </p:sp>
      <p:sp>
        <p:nvSpPr>
          <p:cNvPr id="21" name="Text 16"/>
          <p:cNvSpPr/>
          <p:nvPr/>
        </p:nvSpPr>
        <p:spPr>
          <a:xfrm>
            <a:off x="6434176" y="3611880"/>
            <a:ext cx="218838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4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UTB: 0 firem · VUT 2024: 4 firmy → 2025: 7 firem</a:t>
            </a:r>
            <a:endParaRPr lang="en-US" sz="1240"/>
          </a:p>
        </p:txBody>
      </p:sp>
      <p:pic>
        <p:nvPicPr>
          <p:cNvPr id="30" name="Image 4" descr="/home/claude/assets/utb-logo-transpar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32" name="Text 25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/ 26</a:t>
            </a:r>
            <a:endParaRPr lang="en-US" sz="1170"/>
          </a:p>
        </p:txBody>
      </p:sp>
      <p:sp>
        <p:nvSpPr>
          <p:cNvPr id="22" name="Shape 2">
            <a:extLst>
              <a:ext uri="{FF2B5EF4-FFF2-40B4-BE49-F238E27FC236}">
                <a16:creationId xmlns:a16="http://schemas.microsoft.com/office/drawing/2014/main" id="{13CB3257-BECC-461C-C45F-F2E6311F1769}"/>
              </a:ext>
            </a:extLst>
          </p:cNvPr>
          <p:cNvSpPr/>
          <p:nvPr/>
        </p:nvSpPr>
        <p:spPr>
          <a:xfrm>
            <a:off x="502920" y="1466088"/>
            <a:ext cx="2590724" cy="3246120"/>
          </a:xfrm>
          <a:prstGeom prst="roundRect">
            <a:avLst>
              <a:gd name="adj" fmla="val 282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101600" dist="25400" dir="5400000" algn="bl" rotWithShape="0">
              <a:srgbClr val="5B4A82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23" name="Shape 3">
            <a:extLst>
              <a:ext uri="{FF2B5EF4-FFF2-40B4-BE49-F238E27FC236}">
                <a16:creationId xmlns:a16="http://schemas.microsoft.com/office/drawing/2014/main" id="{71161EC1-7AFA-6312-CEC4-FD89EB40DBE7}"/>
              </a:ext>
            </a:extLst>
          </p:cNvPr>
          <p:cNvSpPr/>
          <p:nvPr/>
        </p:nvSpPr>
        <p:spPr>
          <a:xfrm>
            <a:off x="704088" y="1618488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4" name="Image 0" descr="preencoded.png">
            <a:extLst>
              <a:ext uri="{FF2B5EF4-FFF2-40B4-BE49-F238E27FC236}">
                <a16:creationId xmlns:a16="http://schemas.microsoft.com/office/drawing/2014/main" id="{1411701D-5381-864D-7D6A-9E5461CB3B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816" y="1728216"/>
            <a:ext cx="237744" cy="237744"/>
          </a:xfrm>
          <a:prstGeom prst="rect">
            <a:avLst/>
          </a:prstGeom>
        </p:spPr>
      </p:pic>
      <p:sp>
        <p:nvSpPr>
          <p:cNvPr id="25" name="Text 4">
            <a:extLst>
              <a:ext uri="{FF2B5EF4-FFF2-40B4-BE49-F238E27FC236}">
                <a16:creationId xmlns:a16="http://schemas.microsoft.com/office/drawing/2014/main" id="{B6EAA9AB-2E65-F760-D7E8-D38AC90438B5}"/>
              </a:ext>
            </a:extLst>
          </p:cNvPr>
          <p:cNvSpPr/>
          <p:nvPr/>
        </p:nvSpPr>
        <p:spPr>
          <a:xfrm>
            <a:off x="704088" y="2194560"/>
            <a:ext cx="21883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380" b="1" kern="0" spc="5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STUDENTI A ABSOLVENTI</a:t>
            </a:r>
            <a:endParaRPr lang="en-US" sz="1380"/>
          </a:p>
        </p:txBody>
      </p:sp>
      <p:sp>
        <p:nvSpPr>
          <p:cNvPr id="26" name="Text 5">
            <a:extLst>
              <a:ext uri="{FF2B5EF4-FFF2-40B4-BE49-F238E27FC236}">
                <a16:creationId xmlns:a16="http://schemas.microsoft.com/office/drawing/2014/main" id="{ED07E66D-C7B5-C7AB-6895-CA21D8802EFF}"/>
              </a:ext>
            </a:extLst>
          </p:cNvPr>
          <p:cNvSpPr/>
          <p:nvPr/>
        </p:nvSpPr>
        <p:spPr>
          <a:xfrm>
            <a:off x="778426" y="2715768"/>
            <a:ext cx="2449286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9 288 Bc./Mgr. </a:t>
            </a:r>
            <a:r>
              <a:rPr lang="cs-CZ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</a:t>
            </a: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120 </a:t>
            </a:r>
            <a:r>
              <a:rPr lang="en-US" sz="1380" b="1" dirty="0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programů</a:t>
            </a: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351 Ph.D.</a:t>
            </a:r>
            <a:r>
              <a:rPr lang="cs-CZ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- pouze 3,64%</a:t>
            </a: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cs-CZ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!!</a:t>
            </a:r>
            <a:endParaRPr lang="en-US" sz="1380" dirty="0"/>
          </a:p>
        </p:txBody>
      </p:sp>
      <p:sp>
        <p:nvSpPr>
          <p:cNvPr id="27" name="Text 6">
            <a:extLst>
              <a:ext uri="{FF2B5EF4-FFF2-40B4-BE49-F238E27FC236}">
                <a16:creationId xmlns:a16="http://schemas.microsoft.com/office/drawing/2014/main" id="{B00FDB7E-FC91-979E-CDA9-D31055CB9DCC}"/>
              </a:ext>
            </a:extLst>
          </p:cNvPr>
          <p:cNvSpPr/>
          <p:nvPr/>
        </p:nvSpPr>
        <p:spPr>
          <a:xfrm>
            <a:off x="787690" y="3393295"/>
            <a:ext cx="218838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4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98,5 % zaměstnanost absolventů · zahraniční studenti 12,6 %</a:t>
            </a:r>
            <a:endParaRPr lang="en-US" sz="124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BENCHMARK UTB</a:t>
            </a:r>
            <a:endParaRPr lang="en-US" sz="138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Závěry pro UTB</a:t>
            </a:r>
            <a:endParaRPr lang="en-US" sz="2600"/>
          </a:p>
        </p:txBody>
      </p:sp>
      <p:sp>
        <p:nvSpPr>
          <p:cNvPr id="10" name="Shape 7"/>
          <p:cNvSpPr/>
          <p:nvPr/>
        </p:nvSpPr>
        <p:spPr>
          <a:xfrm>
            <a:off x="3367964" y="1417320"/>
            <a:ext cx="2590724" cy="3246120"/>
          </a:xfrm>
          <a:prstGeom prst="roundRect">
            <a:avLst>
              <a:gd name="adj" fmla="val 282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101600" dist="25400" dir="5400000" algn="bl" rotWithShape="0">
              <a:srgbClr val="5B4A82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1" name="Shape 8"/>
          <p:cNvSpPr/>
          <p:nvPr/>
        </p:nvSpPr>
        <p:spPr>
          <a:xfrm>
            <a:off x="3569132" y="1618488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8860" y="1728216"/>
            <a:ext cx="237744" cy="23774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569132" y="2194560"/>
            <a:ext cx="21883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kern="0" spc="5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TRANSFER 202</a:t>
            </a:r>
            <a:r>
              <a:rPr lang="cs-CZ" sz="1380" b="1" kern="0" spc="5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80"/>
          </a:p>
        </p:txBody>
      </p:sp>
      <p:sp>
        <p:nvSpPr>
          <p:cNvPr id="14" name="Text 10"/>
          <p:cNvSpPr/>
          <p:nvPr/>
        </p:nvSpPr>
        <p:spPr>
          <a:xfrm>
            <a:off x="3569132" y="2715768"/>
            <a:ext cx="218838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8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12,7 mil. Kč × VUT 176,7 mil. Kč</a:t>
            </a:r>
            <a:endParaRPr lang="en-US" sz="1380"/>
          </a:p>
        </p:txBody>
      </p:sp>
      <p:sp>
        <p:nvSpPr>
          <p:cNvPr id="15" name="Text 11"/>
          <p:cNvSpPr/>
          <p:nvPr/>
        </p:nvSpPr>
        <p:spPr>
          <a:xfrm>
            <a:off x="3569132" y="3611880"/>
            <a:ext cx="218838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4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228 vs. VUT 1 181 zakázek</a:t>
            </a:r>
            <a:endParaRPr lang="en-US" sz="1240"/>
          </a:p>
        </p:txBody>
      </p:sp>
      <p:sp>
        <p:nvSpPr>
          <p:cNvPr id="16" name="Shape 12"/>
          <p:cNvSpPr/>
          <p:nvPr/>
        </p:nvSpPr>
        <p:spPr>
          <a:xfrm>
            <a:off x="6233008" y="1417320"/>
            <a:ext cx="2590724" cy="3246120"/>
          </a:xfrm>
          <a:prstGeom prst="roundRect">
            <a:avLst>
              <a:gd name="adj" fmla="val 282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101600" dist="25400" dir="5400000" algn="bl" rotWithShape="0">
              <a:srgbClr val="5B4A82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7" name="Shape 13"/>
          <p:cNvSpPr/>
          <p:nvPr/>
        </p:nvSpPr>
        <p:spPr>
          <a:xfrm>
            <a:off x="6434176" y="1618488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3904" y="1728216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34176" y="2194560"/>
            <a:ext cx="21883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kern="0" spc="5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SPIN-OFF / START-UP</a:t>
            </a:r>
            <a:endParaRPr lang="en-US" sz="1380"/>
          </a:p>
        </p:txBody>
      </p:sp>
      <p:sp>
        <p:nvSpPr>
          <p:cNvPr id="20" name="Text 15"/>
          <p:cNvSpPr/>
          <p:nvPr/>
        </p:nvSpPr>
        <p:spPr>
          <a:xfrm>
            <a:off x="6434176" y="2715768"/>
            <a:ext cx="218838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8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Prostor pro systémovou změnu</a:t>
            </a:r>
            <a:endParaRPr lang="en-US" sz="1380"/>
          </a:p>
        </p:txBody>
      </p:sp>
      <p:sp>
        <p:nvSpPr>
          <p:cNvPr id="21" name="Text 16"/>
          <p:cNvSpPr/>
          <p:nvPr/>
        </p:nvSpPr>
        <p:spPr>
          <a:xfrm>
            <a:off x="6434176" y="3611880"/>
            <a:ext cx="218838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4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UTB: 0 firem · VUT 2024: 4 firmy → 2025: 7 firem</a:t>
            </a:r>
            <a:endParaRPr lang="en-US" sz="1240"/>
          </a:p>
        </p:txBody>
      </p:sp>
      <p:sp>
        <p:nvSpPr>
          <p:cNvPr id="22" name="Shape 17"/>
          <p:cNvSpPr/>
          <p:nvPr/>
        </p:nvSpPr>
        <p:spPr>
          <a:xfrm>
            <a:off x="9098051" y="1353312"/>
            <a:ext cx="2590724" cy="3246120"/>
          </a:xfrm>
          <a:prstGeom prst="roundRect">
            <a:avLst>
              <a:gd name="adj" fmla="val 282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101600" dist="25400" dir="5400000" algn="bl" rotWithShape="0">
              <a:srgbClr val="5B4A82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23" name="Shape 18"/>
          <p:cNvSpPr/>
          <p:nvPr/>
        </p:nvSpPr>
        <p:spPr>
          <a:xfrm>
            <a:off x="9299219" y="1618488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8947" y="1728216"/>
            <a:ext cx="237744" cy="237744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9299219" y="2194560"/>
            <a:ext cx="21883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kern="0" spc="5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DÍLČÍ ZÁVĚRY PRO V A V</a:t>
            </a:r>
            <a:endParaRPr lang="en-US" sz="1380"/>
          </a:p>
        </p:txBody>
      </p:sp>
      <p:sp>
        <p:nvSpPr>
          <p:cNvPr id="26" name="Text 20"/>
          <p:cNvSpPr/>
          <p:nvPr/>
        </p:nvSpPr>
        <p:spPr>
          <a:xfrm>
            <a:off x="9299219" y="2715768"/>
            <a:ext cx="2188388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8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</a:t>
            </a:r>
            <a:r>
              <a:rPr lang="en-US" sz="1380" b="1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konsorcia</a:t>
            </a:r>
            <a:r>
              <a:rPr lang="en-US" sz="138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cs-CZ" sz="138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 zvýšení    </a:t>
            </a:r>
            <a:r>
              <a:rPr lang="en-US" sz="138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80" b="1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kvali</a:t>
            </a:r>
            <a:r>
              <a:rPr lang="cs-CZ" sz="138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 </a:t>
            </a:r>
            <a:r>
              <a:rPr lang="cs-CZ" sz="1380" b="1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VaV</a:t>
            </a:r>
            <a:endParaRPr lang="en-US" sz="1380"/>
          </a:p>
        </p:txBody>
      </p:sp>
      <p:sp>
        <p:nvSpPr>
          <p:cNvPr id="27" name="Text 21"/>
          <p:cNvSpPr/>
          <p:nvPr/>
        </p:nvSpPr>
        <p:spPr>
          <a:xfrm>
            <a:off x="9299219" y="3547872"/>
            <a:ext cx="218838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4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Navýšení</a:t>
            </a:r>
            <a:r>
              <a:rPr lang="en-US" sz="124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4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počtu</a:t>
            </a:r>
            <a:r>
              <a:rPr lang="en-US" sz="124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PhD a </a:t>
            </a:r>
            <a:r>
              <a:rPr lang="en-US" sz="124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tím</a:t>
            </a:r>
            <a:r>
              <a:rPr lang="en-US" sz="124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4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124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4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kapacity</a:t>
            </a:r>
            <a:r>
              <a:rPr lang="en-US" sz="124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pro </a:t>
            </a:r>
            <a:r>
              <a:rPr lang="en-US" sz="124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talenty</a:t>
            </a:r>
            <a:r>
              <a:rPr lang="en-US" sz="124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spin-off.</a:t>
            </a:r>
            <a:endParaRPr lang="en-US" sz="1240"/>
          </a:p>
        </p:txBody>
      </p:sp>
      <p:sp>
        <p:nvSpPr>
          <p:cNvPr id="28" name="Shape 22"/>
          <p:cNvSpPr/>
          <p:nvPr/>
        </p:nvSpPr>
        <p:spPr>
          <a:xfrm>
            <a:off x="502920" y="4956048"/>
            <a:ext cx="11185855" cy="777240"/>
          </a:xfrm>
          <a:prstGeom prst="roundRect">
            <a:avLst>
              <a:gd name="adj" fmla="val 9412"/>
            </a:avLst>
          </a:prstGeom>
          <a:solidFill>
            <a:srgbClr val="25113F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9" name="Text 23"/>
          <p:cNvSpPr/>
          <p:nvPr/>
        </p:nvSpPr>
        <p:spPr>
          <a:xfrm>
            <a:off x="822960" y="4956048"/>
            <a:ext cx="10545775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 i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Benchmark </a:t>
            </a:r>
            <a:r>
              <a:rPr lang="en-US" sz="1440" b="1" i="1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potvrzuje</a:t>
            </a:r>
            <a:r>
              <a:rPr lang="cs-CZ" sz="1440" b="1" i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nutnost </a:t>
            </a:r>
            <a:r>
              <a:rPr lang="en-US" sz="1440" i="1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cílit</a:t>
            </a:r>
            <a:r>
              <a:rPr lang="en-US" sz="1440" i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na vyšší mezinárodní výzkumnou kvalitu, strategická konsorcia, počty PhD a tím i kapacitu pro talenty a profesionální transfer, spin-off pipeline.</a:t>
            </a:r>
            <a:endParaRPr lang="en-US" sz="1440"/>
          </a:p>
        </p:txBody>
      </p:sp>
      <p:pic>
        <p:nvPicPr>
          <p:cNvPr id="30" name="Image 4" descr="/home/claude/assets/utb-logo-transpare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32" name="Text 25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 / 26</a:t>
            </a:r>
            <a:endParaRPr lang="en-US" sz="1170"/>
          </a:p>
        </p:txBody>
      </p:sp>
      <p:sp>
        <p:nvSpPr>
          <p:cNvPr id="33" name="Shape 2">
            <a:extLst>
              <a:ext uri="{FF2B5EF4-FFF2-40B4-BE49-F238E27FC236}">
                <a16:creationId xmlns:a16="http://schemas.microsoft.com/office/drawing/2014/main" id="{8182C3DA-3AD8-33DD-0EE2-C4F19ADFCD2D}"/>
              </a:ext>
            </a:extLst>
          </p:cNvPr>
          <p:cNvSpPr/>
          <p:nvPr/>
        </p:nvSpPr>
        <p:spPr>
          <a:xfrm>
            <a:off x="502920" y="1466088"/>
            <a:ext cx="2590724" cy="3246120"/>
          </a:xfrm>
          <a:prstGeom prst="roundRect">
            <a:avLst>
              <a:gd name="adj" fmla="val 282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101600" dist="25400" dir="5400000" algn="bl" rotWithShape="0">
              <a:srgbClr val="5B4A82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34" name="Shape 3">
            <a:extLst>
              <a:ext uri="{FF2B5EF4-FFF2-40B4-BE49-F238E27FC236}">
                <a16:creationId xmlns:a16="http://schemas.microsoft.com/office/drawing/2014/main" id="{7925A85A-0683-BB84-95C1-17F6E23A9FA5}"/>
              </a:ext>
            </a:extLst>
          </p:cNvPr>
          <p:cNvSpPr/>
          <p:nvPr/>
        </p:nvSpPr>
        <p:spPr>
          <a:xfrm>
            <a:off x="704088" y="1618488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35" name="Image 0" descr="preencoded.png">
            <a:extLst>
              <a:ext uri="{FF2B5EF4-FFF2-40B4-BE49-F238E27FC236}">
                <a16:creationId xmlns:a16="http://schemas.microsoft.com/office/drawing/2014/main" id="{5C2E80D1-3135-829A-7EAD-C24365347E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816" y="1728216"/>
            <a:ext cx="237744" cy="237744"/>
          </a:xfrm>
          <a:prstGeom prst="rect">
            <a:avLst/>
          </a:prstGeom>
        </p:spPr>
      </p:pic>
      <p:sp>
        <p:nvSpPr>
          <p:cNvPr id="36" name="Text 4">
            <a:extLst>
              <a:ext uri="{FF2B5EF4-FFF2-40B4-BE49-F238E27FC236}">
                <a16:creationId xmlns:a16="http://schemas.microsoft.com/office/drawing/2014/main" id="{5DBBE849-D4BB-7A4E-71D1-7CD05AA32E15}"/>
              </a:ext>
            </a:extLst>
          </p:cNvPr>
          <p:cNvSpPr/>
          <p:nvPr/>
        </p:nvSpPr>
        <p:spPr>
          <a:xfrm>
            <a:off x="704088" y="2194560"/>
            <a:ext cx="218838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380" b="1" kern="0" spc="5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STUDENTI A ABSOLVENTI</a:t>
            </a:r>
            <a:endParaRPr lang="en-US" sz="1380"/>
          </a:p>
        </p:txBody>
      </p:sp>
      <p:sp>
        <p:nvSpPr>
          <p:cNvPr id="37" name="Text 5">
            <a:extLst>
              <a:ext uri="{FF2B5EF4-FFF2-40B4-BE49-F238E27FC236}">
                <a16:creationId xmlns:a16="http://schemas.microsoft.com/office/drawing/2014/main" id="{4D720DED-9107-2C8B-49DC-FF3F952DD04E}"/>
              </a:ext>
            </a:extLst>
          </p:cNvPr>
          <p:cNvSpPr/>
          <p:nvPr/>
        </p:nvSpPr>
        <p:spPr>
          <a:xfrm>
            <a:off x="781518" y="2697480"/>
            <a:ext cx="2449286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9 288 Bc./Mgr. </a:t>
            </a:r>
            <a:r>
              <a:rPr lang="cs-CZ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</a:t>
            </a: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120 </a:t>
            </a:r>
            <a:r>
              <a:rPr lang="en-US" sz="1380" b="1" dirty="0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programů</a:t>
            </a: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351 Ph.D.</a:t>
            </a:r>
            <a:r>
              <a:rPr lang="cs-CZ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- pouze 3,64%</a:t>
            </a:r>
            <a:r>
              <a:rPr lang="en-US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cs-CZ" sz="1380" b="1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!!</a:t>
            </a:r>
            <a:endParaRPr lang="en-US" sz="1380" dirty="0"/>
          </a:p>
        </p:txBody>
      </p:sp>
      <p:sp>
        <p:nvSpPr>
          <p:cNvPr id="38" name="Text 6">
            <a:extLst>
              <a:ext uri="{FF2B5EF4-FFF2-40B4-BE49-F238E27FC236}">
                <a16:creationId xmlns:a16="http://schemas.microsoft.com/office/drawing/2014/main" id="{9EBFF303-B30C-F654-B698-BFB86002906F}"/>
              </a:ext>
            </a:extLst>
          </p:cNvPr>
          <p:cNvSpPr/>
          <p:nvPr/>
        </p:nvSpPr>
        <p:spPr>
          <a:xfrm>
            <a:off x="787690" y="3393295"/>
            <a:ext cx="218838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4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98,5 % zaměstnanost absolventů · zahraniční studenti 12,6 %</a:t>
            </a:r>
            <a:endParaRPr lang="en-US" sz="124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ANALÝZA POZICE UTB</a:t>
            </a:r>
            <a:endParaRPr lang="en-US" sz="138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SWOT analýza UTB</a:t>
            </a:r>
            <a:endParaRPr lang="en-US" sz="2600"/>
          </a:p>
        </p:txBody>
      </p:sp>
      <p:pic>
        <p:nvPicPr>
          <p:cNvPr id="24" name="Image 4" descr="/home/claude/assets/utb-logo-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26" name="Text 19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/ 26</a:t>
            </a:r>
            <a:endParaRPr lang="en-US" sz="117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ANALÝZA POZICE UTB</a:t>
            </a:r>
            <a:endParaRPr lang="en-US" sz="138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SWOT analýza UTB</a:t>
            </a:r>
            <a:endParaRPr lang="en-US" sz="260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5455768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704088" y="1554480"/>
            <a:ext cx="420624" cy="420624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038" y="1655430"/>
            <a:ext cx="218724" cy="21872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52728" y="1572768"/>
            <a:ext cx="454136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Silné stránky</a:t>
            </a:r>
            <a:endParaRPr lang="en-US" sz="1650"/>
          </a:p>
        </p:txBody>
      </p:sp>
      <p:sp>
        <p:nvSpPr>
          <p:cNvPr id="8" name="Text 5"/>
          <p:cNvSpPr/>
          <p:nvPr/>
        </p:nvSpPr>
        <p:spPr>
          <a:xfrm>
            <a:off x="758952" y="2084832"/>
            <a:ext cx="4943704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Baťovská tradice</a:t>
            </a:r>
            <a:endParaRPr lang="en-US" sz="130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Uplatnění absolventů 98,5 %</a:t>
            </a:r>
            <a:endParaRPr lang="en-US" sz="130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Odborná excelence — CPS, CEBIA-Tech</a:t>
            </a:r>
            <a:endParaRPr lang="en-US" sz="130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Ekosystém spolupráce (UPPER, PIONEER, Meet Up)</a:t>
            </a:r>
            <a:endParaRPr lang="en-US" sz="1300"/>
          </a:p>
        </p:txBody>
      </p:sp>
      <p:sp>
        <p:nvSpPr>
          <p:cNvPr id="9" name="Shape 6"/>
          <p:cNvSpPr/>
          <p:nvPr/>
        </p:nvSpPr>
        <p:spPr>
          <a:xfrm>
            <a:off x="6233008" y="1371600"/>
            <a:ext cx="5455768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0" name="Shape 7"/>
          <p:cNvSpPr/>
          <p:nvPr/>
        </p:nvSpPr>
        <p:spPr>
          <a:xfrm>
            <a:off x="6434176" y="1554480"/>
            <a:ext cx="420624" cy="420624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5125" y="1655430"/>
            <a:ext cx="218724" cy="21872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982816" y="1572768"/>
            <a:ext cx="454136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Slabé stránky</a:t>
            </a:r>
            <a:endParaRPr lang="en-US" sz="1650"/>
          </a:p>
        </p:txBody>
      </p:sp>
      <p:sp>
        <p:nvSpPr>
          <p:cNvPr id="13" name="Text 9"/>
          <p:cNvSpPr/>
          <p:nvPr/>
        </p:nvSpPr>
        <p:spPr>
          <a:xfrm>
            <a:off x="6489040" y="2084832"/>
            <a:ext cx="4943704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Slabší bibliometrický profil vůči ČR/EU</a:t>
            </a:r>
            <a:endParaRPr lang="en-US" sz="130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Velikost VŠ vs. kritická masa VaV týmů</a:t>
            </a:r>
            <a:endParaRPr lang="en-US" sz="130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Potřeba internacionalizace a integrace dat</a:t>
            </a:r>
            <a:endParaRPr lang="en-US" sz="130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Méně volnočasových aktivit pro studenty i zaměstnance</a:t>
            </a:r>
            <a:endParaRPr lang="en-US" sz="1300"/>
          </a:p>
        </p:txBody>
      </p:sp>
      <p:pic>
        <p:nvPicPr>
          <p:cNvPr id="24" name="Image 4" descr="/home/claude/assets/utb-logo-transpar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26" name="Text 19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/ 26</a:t>
            </a:r>
            <a:endParaRPr lang="en-US" sz="117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ANALÝZA POZICE UTB</a:t>
            </a:r>
            <a:endParaRPr lang="en-US" sz="138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SWOT analýza UTB</a:t>
            </a:r>
            <a:endParaRPr lang="en-US" sz="260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5455768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704088" y="1554480"/>
            <a:ext cx="420624" cy="420624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038" y="1655430"/>
            <a:ext cx="218724" cy="21872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52728" y="1572768"/>
            <a:ext cx="454136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Silné stránky</a:t>
            </a:r>
            <a:endParaRPr lang="en-US" sz="1650"/>
          </a:p>
        </p:txBody>
      </p:sp>
      <p:sp>
        <p:nvSpPr>
          <p:cNvPr id="8" name="Text 5"/>
          <p:cNvSpPr/>
          <p:nvPr/>
        </p:nvSpPr>
        <p:spPr>
          <a:xfrm>
            <a:off x="758952" y="2084832"/>
            <a:ext cx="4943704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Baťovská tradice</a:t>
            </a:r>
            <a:endParaRPr lang="en-US" sz="130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Uplatnění absolventů 98,5 %</a:t>
            </a:r>
            <a:endParaRPr lang="en-US" sz="130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Odborná excelence — CPS, CEBIA-Tech</a:t>
            </a:r>
            <a:endParaRPr lang="en-US" sz="130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Ekosystém spolupráce (UPPER, PIONEER, Meet Up)</a:t>
            </a:r>
            <a:endParaRPr lang="en-US" sz="1300"/>
          </a:p>
        </p:txBody>
      </p:sp>
      <p:sp>
        <p:nvSpPr>
          <p:cNvPr id="9" name="Shape 6"/>
          <p:cNvSpPr/>
          <p:nvPr/>
        </p:nvSpPr>
        <p:spPr>
          <a:xfrm>
            <a:off x="6233008" y="1371600"/>
            <a:ext cx="5455768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0" name="Shape 7"/>
          <p:cNvSpPr/>
          <p:nvPr/>
        </p:nvSpPr>
        <p:spPr>
          <a:xfrm>
            <a:off x="6434176" y="1554480"/>
            <a:ext cx="420624" cy="420624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5125" y="1655430"/>
            <a:ext cx="218724" cy="21872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982816" y="1572768"/>
            <a:ext cx="454136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Slabé stránky</a:t>
            </a:r>
            <a:endParaRPr lang="en-US" sz="1650"/>
          </a:p>
        </p:txBody>
      </p:sp>
      <p:sp>
        <p:nvSpPr>
          <p:cNvPr id="13" name="Text 9"/>
          <p:cNvSpPr/>
          <p:nvPr/>
        </p:nvSpPr>
        <p:spPr>
          <a:xfrm>
            <a:off x="6489040" y="2084832"/>
            <a:ext cx="4943704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Slabší bibliometrický profil vůči ČR/EU</a:t>
            </a:r>
            <a:endParaRPr lang="en-US" sz="130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Velikost VŠ vs. kritická masa VaV týmů</a:t>
            </a:r>
            <a:endParaRPr lang="en-US" sz="130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Potřeba internacionalizace a integrace dat</a:t>
            </a:r>
            <a:endParaRPr lang="en-US" sz="130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Méně volnočasových aktivit pro studenty i zaměstnance</a:t>
            </a:r>
            <a:endParaRPr lang="en-US" sz="1300"/>
          </a:p>
        </p:txBody>
      </p:sp>
      <p:sp>
        <p:nvSpPr>
          <p:cNvPr id="14" name="Shape 10"/>
          <p:cNvSpPr/>
          <p:nvPr/>
        </p:nvSpPr>
        <p:spPr>
          <a:xfrm>
            <a:off x="502920" y="3749040"/>
            <a:ext cx="5455768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5" name="Shape 11"/>
          <p:cNvSpPr/>
          <p:nvPr/>
        </p:nvSpPr>
        <p:spPr>
          <a:xfrm>
            <a:off x="704088" y="3931920"/>
            <a:ext cx="420624" cy="420624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38" y="4032870"/>
            <a:ext cx="218724" cy="21872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252728" y="3950208"/>
            <a:ext cx="454136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Příležitosti</a:t>
            </a:r>
            <a:endParaRPr lang="en-US" sz="1650"/>
          </a:p>
        </p:txBody>
      </p:sp>
      <p:sp>
        <p:nvSpPr>
          <p:cNvPr id="18" name="Text 13"/>
          <p:cNvSpPr/>
          <p:nvPr/>
        </p:nvSpPr>
        <p:spPr>
          <a:xfrm>
            <a:off x="758952" y="4462272"/>
            <a:ext cx="4943704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Komunitní univerzita — identita regionu</a:t>
            </a:r>
            <a:endParaRPr lang="en-US" sz="130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 digitalizace</a:t>
            </a:r>
            <a:endParaRPr lang="en-US" sz="130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Mezinárodní strategická partnerství</a:t>
            </a:r>
            <a:endParaRPr lang="en-US" sz="130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Investice do kampusu a služeb pro atraktivitu</a:t>
            </a:r>
            <a:endParaRPr lang="en-US" sz="1300"/>
          </a:p>
        </p:txBody>
      </p:sp>
      <p:sp>
        <p:nvSpPr>
          <p:cNvPr id="19" name="Shape 14"/>
          <p:cNvSpPr/>
          <p:nvPr/>
        </p:nvSpPr>
        <p:spPr>
          <a:xfrm>
            <a:off x="6233008" y="3749040"/>
            <a:ext cx="5455768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20" name="Shape 15"/>
          <p:cNvSpPr/>
          <p:nvPr/>
        </p:nvSpPr>
        <p:spPr>
          <a:xfrm>
            <a:off x="6434176" y="3931920"/>
            <a:ext cx="420624" cy="420624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5125" y="4032870"/>
            <a:ext cx="218724" cy="21872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982816" y="3950208"/>
            <a:ext cx="454136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5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Hrozby</a:t>
            </a:r>
            <a:endParaRPr lang="en-US" sz="1650"/>
          </a:p>
        </p:txBody>
      </p:sp>
      <p:sp>
        <p:nvSpPr>
          <p:cNvPr id="23" name="Text 17"/>
          <p:cNvSpPr/>
          <p:nvPr/>
        </p:nvSpPr>
        <p:spPr>
          <a:xfrm>
            <a:off x="6489040" y="4462272"/>
            <a:ext cx="4943704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Demografie a konkurence VVŠ v ČR i zahraničí</a:t>
            </a:r>
            <a:endParaRPr lang="en-US" sz="130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Výkonové financování; reputační dopad hodnocení</a:t>
            </a:r>
            <a:endParaRPr lang="en-US" sz="130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Kybernetické a bezpečnostní hrozby</a:t>
            </a:r>
            <a:endParaRPr lang="en-US" sz="1300"/>
          </a:p>
          <a:p>
            <a:pPr marL="342900" indent="-342900">
              <a:lnSpc>
                <a:spcPct val="118000"/>
              </a:lnSpc>
              <a:spcAft>
                <a:spcPts val="4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Odliv talentů, omezené veřejné rozpočty</a:t>
            </a:r>
            <a:endParaRPr lang="en-US" sz="1300"/>
          </a:p>
        </p:txBody>
      </p:sp>
      <p:pic>
        <p:nvPicPr>
          <p:cNvPr id="24" name="Image 4" descr="/home/claude/assets/utb-logo-transpar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26" name="Text 19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 / 26</a:t>
            </a:r>
            <a:endParaRPr lang="en-US" sz="117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</a:t>
            </a:r>
            <a:endParaRPr lang="en-US" sz="138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0058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Osm pilířů pro směřování UTB 2026–2030</a:t>
            </a:r>
            <a:endParaRPr lang="en-US" sz="2600"/>
          </a:p>
        </p:txBody>
      </p:sp>
      <p:sp>
        <p:nvSpPr>
          <p:cNvPr id="4" name="Text 2"/>
          <p:cNvSpPr/>
          <p:nvPr/>
        </p:nvSpPr>
        <p:spPr>
          <a:xfrm>
            <a:off x="502920" y="1133856"/>
            <a:ext cx="10241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 vyvážený rozvojem: mezi studenty, akademiky, zaměstnanci, regionem i partnery a komunitou.</a:t>
            </a:r>
            <a:endParaRPr lang="en-US" sz="1380"/>
          </a:p>
        </p:txBody>
      </p:sp>
      <p:pic>
        <p:nvPicPr>
          <p:cNvPr id="47" name="Image 8" descr="/home/claude/assets/utb-logo-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48" name="Text 37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49" name="Text 38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 / 26</a:t>
            </a:r>
            <a:endParaRPr lang="en-US" sz="117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</a:t>
            </a:r>
            <a:endParaRPr lang="en-US" sz="138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0058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Osm pilířů pro směřování UTB 2026–2030</a:t>
            </a:r>
            <a:endParaRPr lang="en-US" sz="2600"/>
          </a:p>
        </p:txBody>
      </p:sp>
      <p:sp>
        <p:nvSpPr>
          <p:cNvPr id="4" name="Text 2"/>
          <p:cNvSpPr/>
          <p:nvPr/>
        </p:nvSpPr>
        <p:spPr>
          <a:xfrm>
            <a:off x="502920" y="1133856"/>
            <a:ext cx="10241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 vyvážený rozvojem: mezi studenty, akademiky, zaměstnanci, regionem i partnery a komunitou.</a:t>
            </a:r>
            <a:endParaRPr lang="en-US" sz="1380"/>
          </a:p>
        </p:txBody>
      </p:sp>
      <p:sp>
        <p:nvSpPr>
          <p:cNvPr id="5" name="Shape 3"/>
          <p:cNvSpPr/>
          <p:nvPr/>
        </p:nvSpPr>
        <p:spPr>
          <a:xfrm>
            <a:off x="3291184" y="1691640"/>
            <a:ext cx="2604440" cy="1874520"/>
          </a:xfrm>
          <a:prstGeom prst="roundRect">
            <a:avLst>
              <a:gd name="adj" fmla="val 3902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3455776" y="1819656"/>
            <a:ext cx="731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2600" b="1" dirty="0">
                <a:solidFill>
                  <a:srgbClr val="F08018"/>
                </a:solidFill>
                <a:latin typeface="Arial" pitchFamily="34" charset="0"/>
                <a:cs typeface="Arial" pitchFamily="34" charset="-120"/>
              </a:rPr>
              <a:t>2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5273832" y="1837944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3560" y="1947672"/>
            <a:ext cx="237744" cy="23774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455776" y="2441448"/>
            <a:ext cx="2275256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8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Kvalitní univerzita pro studenty</a:t>
            </a:r>
            <a:endParaRPr lang="en-US" sz="1380"/>
          </a:p>
        </p:txBody>
      </p:sp>
      <p:sp>
        <p:nvSpPr>
          <p:cNvPr id="10" name="Shape 7"/>
          <p:cNvSpPr/>
          <p:nvPr/>
        </p:nvSpPr>
        <p:spPr>
          <a:xfrm>
            <a:off x="489081" y="1672432"/>
            <a:ext cx="2604440" cy="1874520"/>
          </a:xfrm>
          <a:prstGeom prst="roundRect">
            <a:avLst>
              <a:gd name="adj" fmla="val 3902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/>
          <p:nvPr/>
        </p:nvSpPr>
        <p:spPr>
          <a:xfrm>
            <a:off x="548996" y="1879926"/>
            <a:ext cx="731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2600" b="1" dirty="0">
                <a:solidFill>
                  <a:srgbClr val="F08018"/>
                </a:solidFill>
                <a:latin typeface="Arial" pitchFamily="34" charset="0"/>
                <a:cs typeface="Arial" pitchFamily="34" charset="-120"/>
              </a:rPr>
              <a:t>1</a:t>
            </a:r>
            <a:endParaRPr lang="en-US" sz="2600" dirty="0"/>
          </a:p>
        </p:txBody>
      </p:sp>
      <p:sp>
        <p:nvSpPr>
          <p:cNvPr id="12" name="Shape 9"/>
          <p:cNvSpPr/>
          <p:nvPr/>
        </p:nvSpPr>
        <p:spPr>
          <a:xfrm>
            <a:off x="2367052" y="1898214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780" y="2007942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48996" y="2501718"/>
            <a:ext cx="2275256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8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</a:t>
            </a: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pro </a:t>
            </a:r>
            <a:r>
              <a:rPr lang="en-US" sz="138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akademiky</a:t>
            </a:r>
            <a:r>
              <a:rPr lang="en-US" sz="13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</a:t>
            </a:r>
            <a:r>
              <a:rPr lang="en-US" sz="1380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zaměstnance</a:t>
            </a:r>
            <a:endParaRPr lang="en-US" sz="1380" dirty="0"/>
          </a:p>
        </p:txBody>
      </p:sp>
      <p:sp>
        <p:nvSpPr>
          <p:cNvPr id="15" name="Shape 11"/>
          <p:cNvSpPr/>
          <p:nvPr/>
        </p:nvSpPr>
        <p:spPr>
          <a:xfrm>
            <a:off x="6223864" y="1691640"/>
            <a:ext cx="2604440" cy="1874520"/>
          </a:xfrm>
          <a:prstGeom prst="roundRect">
            <a:avLst>
              <a:gd name="adj" fmla="val 3902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2"/>
          <p:cNvSpPr/>
          <p:nvPr/>
        </p:nvSpPr>
        <p:spPr>
          <a:xfrm>
            <a:off x="6388456" y="1819656"/>
            <a:ext cx="731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600"/>
          </a:p>
        </p:txBody>
      </p:sp>
      <p:sp>
        <p:nvSpPr>
          <p:cNvPr id="17" name="Shape 13"/>
          <p:cNvSpPr/>
          <p:nvPr/>
        </p:nvSpPr>
        <p:spPr>
          <a:xfrm>
            <a:off x="8206511" y="1837944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6239" y="1947672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388456" y="2441448"/>
            <a:ext cx="2275256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8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Výzkumná excelence a doktorské studium</a:t>
            </a:r>
            <a:endParaRPr lang="en-US" sz="1380"/>
          </a:p>
        </p:txBody>
      </p:sp>
      <p:sp>
        <p:nvSpPr>
          <p:cNvPr id="20" name="Shape 15"/>
          <p:cNvSpPr/>
          <p:nvPr/>
        </p:nvSpPr>
        <p:spPr>
          <a:xfrm>
            <a:off x="9084335" y="1691640"/>
            <a:ext cx="2604440" cy="1874520"/>
          </a:xfrm>
          <a:prstGeom prst="roundRect">
            <a:avLst>
              <a:gd name="adj" fmla="val 3902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1" name="Text 16"/>
          <p:cNvSpPr/>
          <p:nvPr/>
        </p:nvSpPr>
        <p:spPr>
          <a:xfrm>
            <a:off x="9248927" y="1819656"/>
            <a:ext cx="731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600"/>
          </a:p>
        </p:txBody>
      </p:sp>
      <p:sp>
        <p:nvSpPr>
          <p:cNvPr id="22" name="Shape 17"/>
          <p:cNvSpPr/>
          <p:nvPr/>
        </p:nvSpPr>
        <p:spPr>
          <a:xfrm>
            <a:off x="11066983" y="1837944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6711" y="1947672"/>
            <a:ext cx="237744" cy="237744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248927" y="2441448"/>
            <a:ext cx="2275256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8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AI, digitalizace a bezpečná univerzita</a:t>
            </a:r>
            <a:endParaRPr lang="en-US" sz="1380"/>
          </a:p>
        </p:txBody>
      </p:sp>
      <p:pic>
        <p:nvPicPr>
          <p:cNvPr id="47" name="Image 8" descr="/home/claude/assets/utb-logo-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48" name="Text 37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49" name="Text 38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 / 26</a:t>
            </a:r>
            <a:endParaRPr lang="en-US" sz="117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</a:t>
            </a:r>
            <a:endParaRPr lang="en-US" sz="138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0058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Osm pilířů pro směřování UTB 2026–2030</a:t>
            </a:r>
            <a:endParaRPr lang="en-US" sz="2600"/>
          </a:p>
        </p:txBody>
      </p:sp>
      <p:sp>
        <p:nvSpPr>
          <p:cNvPr id="4" name="Text 2"/>
          <p:cNvSpPr/>
          <p:nvPr/>
        </p:nvSpPr>
        <p:spPr>
          <a:xfrm>
            <a:off x="502920" y="1133856"/>
            <a:ext cx="10241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 vyvážený rozvojem: mezi studenty, akademiky, zaměstnanci, regionem i partnery a komunitou.</a:t>
            </a:r>
            <a:endParaRPr lang="en-US" sz="1380"/>
          </a:p>
        </p:txBody>
      </p:sp>
      <p:sp>
        <p:nvSpPr>
          <p:cNvPr id="5" name="Shape 3"/>
          <p:cNvSpPr/>
          <p:nvPr/>
        </p:nvSpPr>
        <p:spPr>
          <a:xfrm>
            <a:off x="3363392" y="1719072"/>
            <a:ext cx="2604440" cy="1874520"/>
          </a:xfrm>
          <a:prstGeom prst="roundRect">
            <a:avLst>
              <a:gd name="adj" fmla="val 3902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3513468" y="1819656"/>
            <a:ext cx="731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2600" b="1">
                <a:solidFill>
                  <a:srgbClr val="F08018"/>
                </a:solidFill>
                <a:latin typeface="Arial" pitchFamily="34" charset="0"/>
                <a:cs typeface="Arial" pitchFamily="34" charset="-120"/>
              </a:rPr>
              <a:t>2</a:t>
            </a:r>
            <a:endParaRPr lang="en-US" sz="2600"/>
          </a:p>
        </p:txBody>
      </p:sp>
      <p:sp>
        <p:nvSpPr>
          <p:cNvPr id="7" name="Shape 5"/>
          <p:cNvSpPr/>
          <p:nvPr/>
        </p:nvSpPr>
        <p:spPr>
          <a:xfrm>
            <a:off x="5331524" y="1837944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252" y="1947672"/>
            <a:ext cx="237744" cy="23774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3513468" y="2441448"/>
            <a:ext cx="2275256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8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Kvalitní univerzita pro studenty</a:t>
            </a:r>
            <a:endParaRPr lang="en-US" sz="1380"/>
          </a:p>
        </p:txBody>
      </p:sp>
      <p:sp>
        <p:nvSpPr>
          <p:cNvPr id="10" name="Shape 7"/>
          <p:cNvSpPr/>
          <p:nvPr/>
        </p:nvSpPr>
        <p:spPr>
          <a:xfrm>
            <a:off x="500370" y="1720814"/>
            <a:ext cx="2604440" cy="1874520"/>
          </a:xfrm>
          <a:prstGeom prst="roundRect">
            <a:avLst>
              <a:gd name="adj" fmla="val 3902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/>
          <p:nvPr/>
        </p:nvSpPr>
        <p:spPr>
          <a:xfrm>
            <a:off x="664962" y="1848830"/>
            <a:ext cx="731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2600" b="1">
                <a:solidFill>
                  <a:srgbClr val="F08018"/>
                </a:solidFill>
                <a:latin typeface="Arial" pitchFamily="34" charset="0"/>
                <a:cs typeface="Arial" pitchFamily="34" charset="-120"/>
              </a:rPr>
              <a:t>1</a:t>
            </a:r>
            <a:endParaRPr lang="en-US" sz="2600"/>
          </a:p>
        </p:txBody>
      </p:sp>
      <p:sp>
        <p:nvSpPr>
          <p:cNvPr id="12" name="Shape 9"/>
          <p:cNvSpPr/>
          <p:nvPr/>
        </p:nvSpPr>
        <p:spPr>
          <a:xfrm>
            <a:off x="2483018" y="1867118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2746" y="1976846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664962" y="2470622"/>
            <a:ext cx="2275256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8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pro akademiky a zaměstnance</a:t>
            </a:r>
            <a:endParaRPr lang="en-US" sz="1380"/>
          </a:p>
        </p:txBody>
      </p:sp>
      <p:sp>
        <p:nvSpPr>
          <p:cNvPr id="15" name="Shape 11"/>
          <p:cNvSpPr/>
          <p:nvPr/>
        </p:nvSpPr>
        <p:spPr>
          <a:xfrm>
            <a:off x="6209347" y="1732788"/>
            <a:ext cx="2604440" cy="1874520"/>
          </a:xfrm>
          <a:prstGeom prst="roundRect">
            <a:avLst>
              <a:gd name="adj" fmla="val 3902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12"/>
          <p:cNvSpPr/>
          <p:nvPr/>
        </p:nvSpPr>
        <p:spPr>
          <a:xfrm>
            <a:off x="6388456" y="1819656"/>
            <a:ext cx="731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600"/>
          </a:p>
        </p:txBody>
      </p:sp>
      <p:sp>
        <p:nvSpPr>
          <p:cNvPr id="17" name="Shape 13"/>
          <p:cNvSpPr/>
          <p:nvPr/>
        </p:nvSpPr>
        <p:spPr>
          <a:xfrm>
            <a:off x="8206511" y="1837944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6239" y="1947672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388456" y="2441448"/>
            <a:ext cx="2275256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8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Výzkumná excelence a doktorské studium</a:t>
            </a:r>
            <a:endParaRPr lang="en-US" sz="1380"/>
          </a:p>
        </p:txBody>
      </p:sp>
      <p:sp>
        <p:nvSpPr>
          <p:cNvPr id="20" name="Shape 15"/>
          <p:cNvSpPr/>
          <p:nvPr/>
        </p:nvSpPr>
        <p:spPr>
          <a:xfrm>
            <a:off x="9084335" y="1691640"/>
            <a:ext cx="2604440" cy="1874520"/>
          </a:xfrm>
          <a:prstGeom prst="roundRect">
            <a:avLst>
              <a:gd name="adj" fmla="val 3902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1" name="Text 16"/>
          <p:cNvSpPr/>
          <p:nvPr/>
        </p:nvSpPr>
        <p:spPr>
          <a:xfrm>
            <a:off x="9248927" y="1819656"/>
            <a:ext cx="731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600"/>
          </a:p>
        </p:txBody>
      </p:sp>
      <p:sp>
        <p:nvSpPr>
          <p:cNvPr id="22" name="Shape 17"/>
          <p:cNvSpPr/>
          <p:nvPr/>
        </p:nvSpPr>
        <p:spPr>
          <a:xfrm>
            <a:off x="11066983" y="1837944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76711" y="1947672"/>
            <a:ext cx="237744" cy="237744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248927" y="2441448"/>
            <a:ext cx="2275256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8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AI, digitalizace a bezpečná univerzita</a:t>
            </a:r>
            <a:endParaRPr lang="en-US" sz="1380"/>
          </a:p>
        </p:txBody>
      </p:sp>
      <p:sp>
        <p:nvSpPr>
          <p:cNvPr id="25" name="Shape 19"/>
          <p:cNvSpPr/>
          <p:nvPr/>
        </p:nvSpPr>
        <p:spPr>
          <a:xfrm>
            <a:off x="502920" y="3803904"/>
            <a:ext cx="2604440" cy="1874520"/>
          </a:xfrm>
          <a:prstGeom prst="roundRect">
            <a:avLst>
              <a:gd name="adj" fmla="val 3902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6" name="Text 20"/>
          <p:cNvSpPr/>
          <p:nvPr/>
        </p:nvSpPr>
        <p:spPr>
          <a:xfrm>
            <a:off x="667512" y="3931920"/>
            <a:ext cx="731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600"/>
          </a:p>
        </p:txBody>
      </p:sp>
      <p:sp>
        <p:nvSpPr>
          <p:cNvPr id="27" name="Shape 21"/>
          <p:cNvSpPr/>
          <p:nvPr/>
        </p:nvSpPr>
        <p:spPr>
          <a:xfrm>
            <a:off x="2485568" y="3950208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5296" y="4059936"/>
            <a:ext cx="237744" cy="237744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667512" y="4553712"/>
            <a:ext cx="2275256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8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Podnikavá UTB a transfer znalostí</a:t>
            </a:r>
            <a:endParaRPr lang="en-US" sz="1380"/>
          </a:p>
        </p:txBody>
      </p:sp>
      <p:sp>
        <p:nvSpPr>
          <p:cNvPr id="30" name="Shape 23"/>
          <p:cNvSpPr/>
          <p:nvPr/>
        </p:nvSpPr>
        <p:spPr>
          <a:xfrm>
            <a:off x="3363392" y="3803904"/>
            <a:ext cx="2604440" cy="1874520"/>
          </a:xfrm>
          <a:prstGeom prst="roundRect">
            <a:avLst>
              <a:gd name="adj" fmla="val 3902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1" name="Text 24"/>
          <p:cNvSpPr/>
          <p:nvPr/>
        </p:nvSpPr>
        <p:spPr>
          <a:xfrm>
            <a:off x="3527984" y="3931920"/>
            <a:ext cx="731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600"/>
          </a:p>
        </p:txBody>
      </p:sp>
      <p:sp>
        <p:nvSpPr>
          <p:cNvPr id="32" name="Shape 25"/>
          <p:cNvSpPr/>
          <p:nvPr/>
        </p:nvSpPr>
        <p:spPr>
          <a:xfrm>
            <a:off x="5346040" y="3950208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3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55768" y="4059936"/>
            <a:ext cx="237744" cy="237744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3527984" y="4553712"/>
            <a:ext cx="2275256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8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Strategická internacionalizace</a:t>
            </a:r>
            <a:endParaRPr lang="en-US" sz="1380"/>
          </a:p>
        </p:txBody>
      </p:sp>
      <p:sp>
        <p:nvSpPr>
          <p:cNvPr id="35" name="Shape 27"/>
          <p:cNvSpPr/>
          <p:nvPr/>
        </p:nvSpPr>
        <p:spPr>
          <a:xfrm>
            <a:off x="6223864" y="3803904"/>
            <a:ext cx="2604440" cy="1874520"/>
          </a:xfrm>
          <a:prstGeom prst="roundRect">
            <a:avLst>
              <a:gd name="adj" fmla="val 3902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6" name="Text 28"/>
          <p:cNvSpPr/>
          <p:nvPr/>
        </p:nvSpPr>
        <p:spPr>
          <a:xfrm>
            <a:off x="6388456" y="3931920"/>
            <a:ext cx="731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600"/>
          </a:p>
        </p:txBody>
      </p:sp>
      <p:sp>
        <p:nvSpPr>
          <p:cNvPr id="37" name="Shape 29"/>
          <p:cNvSpPr/>
          <p:nvPr/>
        </p:nvSpPr>
        <p:spPr>
          <a:xfrm>
            <a:off x="8206511" y="3950208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3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16239" y="4059936"/>
            <a:ext cx="237744" cy="237744"/>
          </a:xfrm>
          <a:prstGeom prst="rect">
            <a:avLst/>
          </a:prstGeom>
        </p:spPr>
      </p:pic>
      <p:sp>
        <p:nvSpPr>
          <p:cNvPr id="39" name="Text 30"/>
          <p:cNvSpPr/>
          <p:nvPr/>
        </p:nvSpPr>
        <p:spPr>
          <a:xfrm>
            <a:off x="6388456" y="4553712"/>
            <a:ext cx="2275256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8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Udržitelná UTB a třetí role</a:t>
            </a:r>
            <a:endParaRPr lang="en-US" sz="1380"/>
          </a:p>
        </p:txBody>
      </p:sp>
      <p:sp>
        <p:nvSpPr>
          <p:cNvPr id="40" name="Shape 31"/>
          <p:cNvSpPr/>
          <p:nvPr/>
        </p:nvSpPr>
        <p:spPr>
          <a:xfrm>
            <a:off x="9084335" y="3803904"/>
            <a:ext cx="2604440" cy="1874520"/>
          </a:xfrm>
          <a:prstGeom prst="roundRect">
            <a:avLst>
              <a:gd name="adj" fmla="val 3902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1" name="Text 32"/>
          <p:cNvSpPr/>
          <p:nvPr/>
        </p:nvSpPr>
        <p:spPr>
          <a:xfrm>
            <a:off x="9248927" y="3931920"/>
            <a:ext cx="731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600"/>
          </a:p>
        </p:txBody>
      </p:sp>
      <p:sp>
        <p:nvSpPr>
          <p:cNvPr id="42" name="Shape 33"/>
          <p:cNvSpPr/>
          <p:nvPr/>
        </p:nvSpPr>
        <p:spPr>
          <a:xfrm>
            <a:off x="11066983" y="3950208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43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76711" y="4059936"/>
            <a:ext cx="237744" cy="237744"/>
          </a:xfrm>
          <a:prstGeom prst="rect">
            <a:avLst/>
          </a:prstGeom>
        </p:spPr>
      </p:pic>
      <p:sp>
        <p:nvSpPr>
          <p:cNvPr id="44" name="Text 34"/>
          <p:cNvSpPr/>
          <p:nvPr/>
        </p:nvSpPr>
        <p:spPr>
          <a:xfrm>
            <a:off x="9248927" y="4553712"/>
            <a:ext cx="2275256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8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Transparentní řízení, finance a investiční rozvoj</a:t>
            </a:r>
            <a:endParaRPr lang="en-US" sz="1380"/>
          </a:p>
        </p:txBody>
      </p:sp>
      <p:pic>
        <p:nvPicPr>
          <p:cNvPr id="47" name="Image 8" descr="/home/claude/assets/utb-logo-whit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48" name="Text 37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49" name="Text 38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 / 26</a:t>
            </a:r>
            <a:endParaRPr lang="en-US" sz="117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PILÍŘ </a:t>
            </a:r>
            <a:r>
              <a:rPr lang="cs-CZ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· ZÁVAZKY DO ROKU 2030</a:t>
            </a:r>
            <a:endParaRPr lang="en-US" sz="138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0058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pro akademiky a zaměstnance</a:t>
            </a:r>
            <a:endParaRPr lang="en-US" sz="2400"/>
          </a:p>
        </p:txBody>
      </p:sp>
      <p:sp>
        <p:nvSpPr>
          <p:cNvPr id="4" name="Text 2"/>
          <p:cNvSpPr/>
          <p:nvPr/>
        </p:nvSpPr>
        <p:spPr>
          <a:xfrm>
            <a:off x="502920" y="1115568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Silná univerzita vzniká díky motivovaným, respektovaným a profesně rostoucím lidem.</a:t>
            </a:r>
            <a:endParaRPr lang="en-US" sz="1380"/>
          </a:p>
        </p:txBody>
      </p:sp>
      <p:pic>
        <p:nvPicPr>
          <p:cNvPr id="26" name="Image 3" descr="/home/claude/assets/utb-logo-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28" name="Text 22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26</a:t>
            </a:r>
            <a:endParaRPr lang="en-US" sz="117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PILÍŘ </a:t>
            </a:r>
            <a:r>
              <a:rPr lang="cs-CZ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· ZÁVAZKY DO ROKU 2030</a:t>
            </a:r>
            <a:endParaRPr lang="en-US" sz="138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0058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pro akademiky a zaměstnance</a:t>
            </a:r>
            <a:endParaRPr lang="en-US" sz="2400"/>
          </a:p>
        </p:txBody>
      </p:sp>
      <p:sp>
        <p:nvSpPr>
          <p:cNvPr id="4" name="Text 2"/>
          <p:cNvSpPr/>
          <p:nvPr/>
        </p:nvSpPr>
        <p:spPr>
          <a:xfrm>
            <a:off x="502920" y="1115568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Silná univerzita vzniká díky motivovaným, respektovaným a profesně rostoucím lidem.</a:t>
            </a:r>
            <a:endParaRPr lang="en-US" sz="138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3545738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722376" y="1892808"/>
            <a:ext cx="475488" cy="47548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493" y="2006925"/>
            <a:ext cx="247254" cy="24725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22376" y="2496312"/>
            <a:ext cx="310682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55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Kariérní rozvoj a hodnocení</a:t>
            </a:r>
            <a:endParaRPr lang="en-US" sz="1550"/>
          </a:p>
        </p:txBody>
      </p:sp>
      <p:sp>
        <p:nvSpPr>
          <p:cNvPr id="9" name="Text 6"/>
          <p:cNvSpPr/>
          <p:nvPr/>
        </p:nvSpPr>
        <p:spPr>
          <a:xfrm>
            <a:off x="722376" y="3063240"/>
            <a:ext cx="3106826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Vyváženě hodnotit výuku, výzkum, vedení studentů, transfer i službu univerzitě.</a:t>
            </a:r>
            <a:endParaRPr lang="en-US" sz="1300"/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Transparentně odměňovat kvalitní pedagogickou a projektovou práci.</a:t>
            </a:r>
            <a:endParaRPr lang="en-US" sz="1300"/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Stabilizovat mladé talenty, rozšířit HR Award.</a:t>
            </a:r>
            <a:endParaRPr lang="en-US" sz="1300"/>
          </a:p>
        </p:txBody>
      </p:sp>
      <p:sp>
        <p:nvSpPr>
          <p:cNvPr id="10" name="Shape 7"/>
          <p:cNvSpPr/>
          <p:nvPr/>
        </p:nvSpPr>
        <p:spPr>
          <a:xfrm>
            <a:off x="502920" y="5120640"/>
            <a:ext cx="3545738" cy="502920"/>
          </a:xfrm>
          <a:prstGeom prst="roundRect">
            <a:avLst>
              <a:gd name="adj" fmla="val 50909"/>
            </a:avLst>
          </a:prstGeom>
          <a:solidFill>
            <a:srgbClr val="EAE2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/>
          <p:nvPr/>
        </p:nvSpPr>
        <p:spPr>
          <a:xfrm>
            <a:off x="502920" y="5120640"/>
            <a:ext cx="354573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2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Férové hodnocení práce</a:t>
            </a:r>
            <a:endParaRPr lang="en-US" sz="1320"/>
          </a:p>
        </p:txBody>
      </p:sp>
      <p:pic>
        <p:nvPicPr>
          <p:cNvPr id="26" name="Image 3" descr="/home/claude/assets/utb-logo-transpar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28" name="Text 22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26</a:t>
            </a:r>
            <a:endParaRPr lang="en-US" sz="117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PILÍŘ </a:t>
            </a:r>
            <a:r>
              <a:rPr lang="cs-CZ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· ZÁVAZKY DO ROKU 2030</a:t>
            </a:r>
            <a:endParaRPr lang="en-US" sz="138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0058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pro akademiky a zaměstnance</a:t>
            </a:r>
            <a:endParaRPr lang="en-US" sz="2400"/>
          </a:p>
        </p:txBody>
      </p:sp>
      <p:sp>
        <p:nvSpPr>
          <p:cNvPr id="4" name="Text 2"/>
          <p:cNvSpPr/>
          <p:nvPr/>
        </p:nvSpPr>
        <p:spPr>
          <a:xfrm>
            <a:off x="502920" y="1115568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Silná univerzita vzniká díky motivovaným, respektovaným a profesně rostoucím lidem.</a:t>
            </a:r>
            <a:endParaRPr lang="en-US" sz="138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3545738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722376" y="1892808"/>
            <a:ext cx="475488" cy="47548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493" y="2006925"/>
            <a:ext cx="247254" cy="24725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22376" y="2496312"/>
            <a:ext cx="310682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55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Kariérní rozvoj a hodnocení</a:t>
            </a:r>
            <a:endParaRPr lang="en-US" sz="1550"/>
          </a:p>
        </p:txBody>
      </p:sp>
      <p:sp>
        <p:nvSpPr>
          <p:cNvPr id="9" name="Text 6"/>
          <p:cNvSpPr/>
          <p:nvPr/>
        </p:nvSpPr>
        <p:spPr>
          <a:xfrm>
            <a:off x="722376" y="3063240"/>
            <a:ext cx="3106826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Vyváženě hodnotit výuku, výzkum, vedení studentů, transfer i službu univerzitě.</a:t>
            </a:r>
            <a:endParaRPr lang="en-US" sz="1300"/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Transparentně odměňovat kvalitní pedagogickou a projektovou práci.</a:t>
            </a:r>
            <a:endParaRPr lang="en-US" sz="1300"/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Stabilizovat mladé talenty, rozšířit HR Award.</a:t>
            </a:r>
            <a:endParaRPr lang="en-US" sz="1300"/>
          </a:p>
        </p:txBody>
      </p:sp>
      <p:sp>
        <p:nvSpPr>
          <p:cNvPr id="10" name="Shape 7"/>
          <p:cNvSpPr/>
          <p:nvPr/>
        </p:nvSpPr>
        <p:spPr>
          <a:xfrm>
            <a:off x="502920" y="5120640"/>
            <a:ext cx="3545738" cy="502920"/>
          </a:xfrm>
          <a:prstGeom prst="roundRect">
            <a:avLst>
              <a:gd name="adj" fmla="val 50909"/>
            </a:avLst>
          </a:prstGeom>
          <a:solidFill>
            <a:srgbClr val="EAE2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/>
          <p:nvPr/>
        </p:nvSpPr>
        <p:spPr>
          <a:xfrm>
            <a:off x="502920" y="5120640"/>
            <a:ext cx="354573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2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Férové hodnocení práce</a:t>
            </a:r>
            <a:endParaRPr lang="en-US" sz="1320"/>
          </a:p>
        </p:txBody>
      </p:sp>
      <p:sp>
        <p:nvSpPr>
          <p:cNvPr id="12" name="Shape 9"/>
          <p:cNvSpPr/>
          <p:nvPr/>
        </p:nvSpPr>
        <p:spPr>
          <a:xfrm>
            <a:off x="4322978" y="1691640"/>
            <a:ext cx="3545738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3" name="Shape 10"/>
          <p:cNvSpPr/>
          <p:nvPr/>
        </p:nvSpPr>
        <p:spPr>
          <a:xfrm>
            <a:off x="4542434" y="1892808"/>
            <a:ext cx="475488" cy="47548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552" y="2006925"/>
            <a:ext cx="247254" cy="247254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4542434" y="2496312"/>
            <a:ext cx="310682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55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Méně administrativy</a:t>
            </a:r>
            <a:endParaRPr lang="en-US" sz="1550"/>
          </a:p>
        </p:txBody>
      </p:sp>
      <p:sp>
        <p:nvSpPr>
          <p:cNvPr id="16" name="Text 12"/>
          <p:cNvSpPr/>
          <p:nvPr/>
        </p:nvSpPr>
        <p:spPr>
          <a:xfrm>
            <a:off x="4542434" y="3063240"/>
            <a:ext cx="3106826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Snížení administrativní zátěže — odstranění duplicit.</a:t>
            </a:r>
            <a:endParaRPr lang="en-US" sz="1300"/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Procesní podpora IS/ICT a AI, měření ušetřeného času.</a:t>
            </a:r>
            <a:endParaRPr lang="en-US" sz="1300"/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Sdílení best practice napříč fakultami.</a:t>
            </a:r>
            <a:endParaRPr lang="en-US" sz="1300"/>
          </a:p>
        </p:txBody>
      </p:sp>
      <p:sp>
        <p:nvSpPr>
          <p:cNvPr id="17" name="Shape 13"/>
          <p:cNvSpPr/>
          <p:nvPr/>
        </p:nvSpPr>
        <p:spPr>
          <a:xfrm>
            <a:off x="4322978" y="5120640"/>
            <a:ext cx="3545738" cy="502920"/>
          </a:xfrm>
          <a:prstGeom prst="roundRect">
            <a:avLst>
              <a:gd name="adj" fmla="val 50909"/>
            </a:avLst>
          </a:prstGeom>
          <a:solidFill>
            <a:srgbClr val="EAE2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Text 14"/>
          <p:cNvSpPr/>
          <p:nvPr/>
        </p:nvSpPr>
        <p:spPr>
          <a:xfrm>
            <a:off x="4322978" y="5120640"/>
            <a:ext cx="354573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2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Efektivnější procesy</a:t>
            </a:r>
            <a:endParaRPr lang="en-US" sz="1320"/>
          </a:p>
        </p:txBody>
      </p:sp>
      <p:pic>
        <p:nvPicPr>
          <p:cNvPr id="26" name="Image 3" descr="/home/claude/assets/utb-logo-transpar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28" name="Text 22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26</a:t>
            </a:r>
            <a:endParaRPr lang="en-US" sz="117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PILÍŘ </a:t>
            </a:r>
            <a:r>
              <a:rPr lang="cs-CZ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· ZÁVAZKY DO ROKU 2030</a:t>
            </a:r>
            <a:endParaRPr lang="en-US" sz="138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0058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pro akademiky a zaměstnance</a:t>
            </a:r>
            <a:endParaRPr lang="en-US" sz="2400"/>
          </a:p>
        </p:txBody>
      </p:sp>
      <p:sp>
        <p:nvSpPr>
          <p:cNvPr id="4" name="Text 2"/>
          <p:cNvSpPr/>
          <p:nvPr/>
        </p:nvSpPr>
        <p:spPr>
          <a:xfrm>
            <a:off x="502920" y="1115568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Silná univerzita vzniká díky motivovaným, respektovaným a profesně rostoucím lidem.</a:t>
            </a:r>
            <a:endParaRPr lang="en-US" sz="138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3545738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722376" y="1892808"/>
            <a:ext cx="475488" cy="47548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493" y="2006925"/>
            <a:ext cx="247254" cy="24725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22376" y="2496312"/>
            <a:ext cx="310682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55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Kariérní rozvoj a hodnocení</a:t>
            </a:r>
            <a:endParaRPr lang="en-US" sz="1550"/>
          </a:p>
        </p:txBody>
      </p:sp>
      <p:sp>
        <p:nvSpPr>
          <p:cNvPr id="9" name="Text 6"/>
          <p:cNvSpPr/>
          <p:nvPr/>
        </p:nvSpPr>
        <p:spPr>
          <a:xfrm>
            <a:off x="722376" y="3063240"/>
            <a:ext cx="3106826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Vyváženě hodnotit výuku, výzkum, vedení studentů, transfer i službu univerzitě.</a:t>
            </a:r>
            <a:endParaRPr lang="en-US" sz="1300"/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Transparentně odměňovat kvalitní pedagogickou a projektovou práci.</a:t>
            </a:r>
            <a:endParaRPr lang="en-US" sz="1300"/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Stabilizovat mladé talenty, rozšířit HR Award.</a:t>
            </a:r>
            <a:endParaRPr lang="en-US" sz="1300"/>
          </a:p>
        </p:txBody>
      </p:sp>
      <p:sp>
        <p:nvSpPr>
          <p:cNvPr id="10" name="Shape 7"/>
          <p:cNvSpPr/>
          <p:nvPr/>
        </p:nvSpPr>
        <p:spPr>
          <a:xfrm>
            <a:off x="502920" y="5120640"/>
            <a:ext cx="3545738" cy="502920"/>
          </a:xfrm>
          <a:prstGeom prst="roundRect">
            <a:avLst>
              <a:gd name="adj" fmla="val 50909"/>
            </a:avLst>
          </a:prstGeom>
          <a:solidFill>
            <a:srgbClr val="EAE2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/>
          <p:nvPr/>
        </p:nvSpPr>
        <p:spPr>
          <a:xfrm>
            <a:off x="502920" y="5120640"/>
            <a:ext cx="354573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2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Férové hodnocení práce</a:t>
            </a:r>
            <a:endParaRPr lang="en-US" sz="1320"/>
          </a:p>
        </p:txBody>
      </p:sp>
      <p:sp>
        <p:nvSpPr>
          <p:cNvPr id="12" name="Shape 9"/>
          <p:cNvSpPr/>
          <p:nvPr/>
        </p:nvSpPr>
        <p:spPr>
          <a:xfrm>
            <a:off x="4322978" y="1691640"/>
            <a:ext cx="3545738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3" name="Shape 10"/>
          <p:cNvSpPr/>
          <p:nvPr/>
        </p:nvSpPr>
        <p:spPr>
          <a:xfrm>
            <a:off x="4542434" y="1892808"/>
            <a:ext cx="475488" cy="47548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6552" y="2006925"/>
            <a:ext cx="247254" cy="247254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4542434" y="2496312"/>
            <a:ext cx="310682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55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Méně administrativy</a:t>
            </a:r>
            <a:endParaRPr lang="en-US" sz="1550"/>
          </a:p>
        </p:txBody>
      </p:sp>
      <p:sp>
        <p:nvSpPr>
          <p:cNvPr id="16" name="Text 12"/>
          <p:cNvSpPr/>
          <p:nvPr/>
        </p:nvSpPr>
        <p:spPr>
          <a:xfrm>
            <a:off x="4542434" y="3063240"/>
            <a:ext cx="3106826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 dirty="0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Snížení</a:t>
            </a: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00" dirty="0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administrativní</a:t>
            </a: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00" dirty="0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zátěže</a:t>
            </a: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</a:t>
            </a:r>
            <a:r>
              <a:rPr lang="en-US" sz="1300" dirty="0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odstranění</a:t>
            </a: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00" dirty="0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duplicit</a:t>
            </a: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300" dirty="0"/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 dirty="0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Procesní</a:t>
            </a: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00" dirty="0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podpora</a:t>
            </a: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IS/ICT a AI</a:t>
            </a:r>
            <a:r>
              <a:rPr lang="cs-CZ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digitalizace</a:t>
            </a: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300" dirty="0"/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 dirty="0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Sdílení</a:t>
            </a: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best practice </a:t>
            </a:r>
            <a:r>
              <a:rPr lang="en-US" sz="1300" dirty="0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napříč</a:t>
            </a: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00" dirty="0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fakultami</a:t>
            </a:r>
            <a:r>
              <a:rPr lang="en-US" sz="1300" dirty="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300" dirty="0"/>
          </a:p>
        </p:txBody>
      </p:sp>
      <p:sp>
        <p:nvSpPr>
          <p:cNvPr id="17" name="Shape 13"/>
          <p:cNvSpPr/>
          <p:nvPr/>
        </p:nvSpPr>
        <p:spPr>
          <a:xfrm>
            <a:off x="4322978" y="5120640"/>
            <a:ext cx="3545738" cy="502920"/>
          </a:xfrm>
          <a:prstGeom prst="roundRect">
            <a:avLst>
              <a:gd name="adj" fmla="val 50909"/>
            </a:avLst>
          </a:prstGeom>
          <a:solidFill>
            <a:srgbClr val="EAE2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Text 14"/>
          <p:cNvSpPr/>
          <p:nvPr/>
        </p:nvSpPr>
        <p:spPr>
          <a:xfrm>
            <a:off x="4322978" y="5120640"/>
            <a:ext cx="354573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2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Efektivnější procesy</a:t>
            </a:r>
            <a:endParaRPr lang="en-US" sz="1320"/>
          </a:p>
        </p:txBody>
      </p:sp>
      <p:sp>
        <p:nvSpPr>
          <p:cNvPr id="19" name="Shape 15"/>
          <p:cNvSpPr/>
          <p:nvPr/>
        </p:nvSpPr>
        <p:spPr>
          <a:xfrm>
            <a:off x="8143037" y="1691640"/>
            <a:ext cx="3545738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20" name="Shape 16"/>
          <p:cNvSpPr/>
          <p:nvPr/>
        </p:nvSpPr>
        <p:spPr>
          <a:xfrm>
            <a:off x="8362493" y="1892808"/>
            <a:ext cx="475488" cy="47548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6610" y="2006925"/>
            <a:ext cx="247254" cy="247254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362493" y="2496312"/>
            <a:ext cx="3106826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550" b="1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Bezpečné</a:t>
            </a:r>
            <a:r>
              <a:rPr lang="en-US" sz="155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prostředí</a:t>
            </a:r>
            <a:endParaRPr lang="en-US" sz="1550"/>
          </a:p>
        </p:txBody>
      </p:sp>
      <p:sp>
        <p:nvSpPr>
          <p:cNvPr id="23" name="Text 18"/>
          <p:cNvSpPr/>
          <p:nvPr/>
        </p:nvSpPr>
        <p:spPr>
          <a:xfrm>
            <a:off x="8362493" y="3063240"/>
            <a:ext cx="3106826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Posilovat sociální bezpečí, wellbeing a rovné příležitosti.</a:t>
            </a:r>
            <a:endParaRPr lang="en-US" sz="1300"/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Podporovat návraty z rodičovské dovolené.</a:t>
            </a:r>
            <a:endParaRPr lang="en-US" sz="1300"/>
          </a:p>
          <a:p>
            <a:pPr marL="342900" indent="-342900">
              <a:lnSpc>
                <a:spcPct val="120000"/>
              </a:lnSpc>
              <a:spcAft>
                <a:spcPts val="600"/>
              </a:spcAft>
              <a:buSzPct val="100000"/>
              <a:buChar char="●"/>
            </a:pPr>
            <a:r>
              <a:rPr lang="en-US" sz="13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Budovat prostředí respektu, důvěry a otevřené komunikace.</a:t>
            </a:r>
            <a:endParaRPr lang="en-US" sz="1300"/>
          </a:p>
        </p:txBody>
      </p:sp>
      <p:sp>
        <p:nvSpPr>
          <p:cNvPr id="24" name="Shape 19"/>
          <p:cNvSpPr/>
          <p:nvPr/>
        </p:nvSpPr>
        <p:spPr>
          <a:xfrm>
            <a:off x="8143037" y="5120640"/>
            <a:ext cx="3545738" cy="502920"/>
          </a:xfrm>
          <a:prstGeom prst="roundRect">
            <a:avLst>
              <a:gd name="adj" fmla="val 50909"/>
            </a:avLst>
          </a:prstGeom>
          <a:solidFill>
            <a:srgbClr val="EAE2F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5" name="Text 20"/>
          <p:cNvSpPr/>
          <p:nvPr/>
        </p:nvSpPr>
        <p:spPr>
          <a:xfrm>
            <a:off x="8143037" y="5120640"/>
            <a:ext cx="3545738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2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Hrdost značce UTB</a:t>
            </a:r>
            <a:endParaRPr lang="en-US" sz="1320"/>
          </a:p>
        </p:txBody>
      </p:sp>
      <p:pic>
        <p:nvPicPr>
          <p:cNvPr id="26" name="Image 3" descr="/home/claude/assets/utb-logo-transpare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28" name="Text 22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26</a:t>
            </a:r>
            <a:endParaRPr lang="en-US" sz="117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aula-portrait.jp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420624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25113F">
              <a:alpha val="4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1"/>
          <p:cNvSpPr/>
          <p:nvPr/>
        </p:nvSpPr>
        <p:spPr>
          <a:xfrm>
            <a:off x="46177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PILÍŘ </a:t>
            </a:r>
            <a:r>
              <a:rPr lang="cs-CZ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· ZÁVAZKY DO ROKU 2030</a:t>
            </a:r>
            <a:endParaRPr lang="en-US" sz="1380"/>
          </a:p>
        </p:txBody>
      </p:sp>
      <p:sp>
        <p:nvSpPr>
          <p:cNvPr id="5" name="Text 2"/>
          <p:cNvSpPr/>
          <p:nvPr/>
        </p:nvSpPr>
        <p:spPr>
          <a:xfrm>
            <a:off x="4617720" y="658368"/>
            <a:ext cx="70710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Kvalitní univerzita pro studenty</a:t>
            </a:r>
            <a:endParaRPr lang="en-US" sz="2200"/>
          </a:p>
        </p:txBody>
      </p:sp>
      <p:sp>
        <p:nvSpPr>
          <p:cNvPr id="6" name="Text 3"/>
          <p:cNvSpPr/>
          <p:nvPr/>
        </p:nvSpPr>
        <p:spPr>
          <a:xfrm>
            <a:off x="4617720" y="1133856"/>
            <a:ext cx="70710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jako partner při utváření výuky, služeb i života univerzity.</a:t>
            </a:r>
            <a:endParaRPr lang="en-US" sz="1380"/>
          </a:p>
        </p:txBody>
      </p:sp>
      <p:pic>
        <p:nvPicPr>
          <p:cNvPr id="25" name="Image 5" descr="/home/claude/assets/utb-logo-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27" name="Text 19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26</a:t>
            </a:r>
            <a:endParaRPr lang="en-US" sz="117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aula-portrait.jp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420624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25113F">
              <a:alpha val="4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1"/>
          <p:cNvSpPr/>
          <p:nvPr/>
        </p:nvSpPr>
        <p:spPr>
          <a:xfrm>
            <a:off x="46177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PILÍŘ </a:t>
            </a:r>
            <a:r>
              <a:rPr lang="cs-CZ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· ZÁVAZKY DO ROKU 2030</a:t>
            </a:r>
            <a:endParaRPr lang="en-US" sz="1380"/>
          </a:p>
        </p:txBody>
      </p:sp>
      <p:sp>
        <p:nvSpPr>
          <p:cNvPr id="5" name="Text 2"/>
          <p:cNvSpPr/>
          <p:nvPr/>
        </p:nvSpPr>
        <p:spPr>
          <a:xfrm>
            <a:off x="4617720" y="658368"/>
            <a:ext cx="70710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Kvalitní univerzita pro studenty</a:t>
            </a:r>
            <a:endParaRPr lang="en-US" sz="2200"/>
          </a:p>
        </p:txBody>
      </p:sp>
      <p:sp>
        <p:nvSpPr>
          <p:cNvPr id="6" name="Text 3"/>
          <p:cNvSpPr/>
          <p:nvPr/>
        </p:nvSpPr>
        <p:spPr>
          <a:xfrm>
            <a:off x="4617720" y="1133856"/>
            <a:ext cx="70710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jako partner při utváření výuky, služeb i života univerzity.</a:t>
            </a:r>
            <a:endParaRPr lang="en-US" sz="1380"/>
          </a:p>
        </p:txBody>
      </p:sp>
      <p:sp>
        <p:nvSpPr>
          <p:cNvPr id="7" name="Shape 4"/>
          <p:cNvSpPr/>
          <p:nvPr/>
        </p:nvSpPr>
        <p:spPr>
          <a:xfrm>
            <a:off x="4617720" y="1600200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892" y="1692372"/>
            <a:ext cx="199705" cy="19970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120640" y="1563624"/>
            <a:ext cx="6568135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Komunita, kampus, rodina</a:t>
            </a:r>
            <a:endParaRPr lang="en-US" sz="1440"/>
          </a:p>
        </p:txBody>
      </p:sp>
      <p:sp>
        <p:nvSpPr>
          <p:cNvPr id="10" name="Text 6"/>
          <p:cNvSpPr/>
          <p:nvPr/>
        </p:nvSpPr>
        <p:spPr>
          <a:xfrm>
            <a:off x="5120640" y="1847088"/>
            <a:ext cx="656813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4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Podporovat spolky, kulturu, sport a wellbeing; </a:t>
            </a:r>
            <a:r>
              <a:rPr lang="en-US" sz="1240" b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rozvíjet studentský klub a sportovní halu</a:t>
            </a:r>
            <a:r>
              <a:rPr lang="en-US" sz="124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účast studentů v univerzitních radách.</a:t>
            </a:r>
            <a:endParaRPr lang="en-US" sz="1240"/>
          </a:p>
        </p:txBody>
      </p:sp>
      <p:sp>
        <p:nvSpPr>
          <p:cNvPr id="11" name="Shape 7"/>
          <p:cNvSpPr/>
          <p:nvPr/>
        </p:nvSpPr>
        <p:spPr>
          <a:xfrm>
            <a:off x="4617720" y="2633472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9892" y="2725644"/>
            <a:ext cx="199705" cy="199705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5120640" y="2596896"/>
            <a:ext cx="6568135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Úspěšný průchod studiem</a:t>
            </a:r>
            <a:endParaRPr lang="en-US" sz="1440"/>
          </a:p>
        </p:txBody>
      </p:sp>
      <p:sp>
        <p:nvSpPr>
          <p:cNvPr id="14" name="Text 9"/>
          <p:cNvSpPr/>
          <p:nvPr/>
        </p:nvSpPr>
        <p:spPr>
          <a:xfrm>
            <a:off x="5120640" y="2880360"/>
            <a:ext cx="656813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4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Propojit tutoring, mentoring, adaptační aktivity a poradenství na Jobcentrum; digitální podpora výuky.</a:t>
            </a:r>
            <a:endParaRPr lang="en-US" sz="1240"/>
          </a:p>
        </p:txBody>
      </p:sp>
      <p:pic>
        <p:nvPicPr>
          <p:cNvPr id="25" name="Image 5" descr="/home/claude/assets/utb-logo-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27" name="Text 19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26</a:t>
            </a:r>
            <a:endParaRPr lang="en-US" sz="117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aula-portrait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420624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25113F">
              <a:alpha val="4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1"/>
          <p:cNvSpPr/>
          <p:nvPr/>
        </p:nvSpPr>
        <p:spPr>
          <a:xfrm>
            <a:off x="46177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PILÍŘ </a:t>
            </a:r>
            <a:r>
              <a:rPr lang="cs-CZ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· ZÁVAZKY DO ROKU 2030</a:t>
            </a:r>
            <a:endParaRPr lang="en-US" sz="1380"/>
          </a:p>
        </p:txBody>
      </p:sp>
      <p:sp>
        <p:nvSpPr>
          <p:cNvPr id="5" name="Text 2"/>
          <p:cNvSpPr/>
          <p:nvPr/>
        </p:nvSpPr>
        <p:spPr>
          <a:xfrm>
            <a:off x="4617720" y="658368"/>
            <a:ext cx="70710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Kvalitní univerzita pro studenty</a:t>
            </a:r>
            <a:endParaRPr lang="en-US" sz="2200"/>
          </a:p>
        </p:txBody>
      </p:sp>
      <p:sp>
        <p:nvSpPr>
          <p:cNvPr id="6" name="Text 3"/>
          <p:cNvSpPr/>
          <p:nvPr/>
        </p:nvSpPr>
        <p:spPr>
          <a:xfrm>
            <a:off x="4617720" y="1133856"/>
            <a:ext cx="70710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jako partner při utváření výuky, služeb i života univerzity.</a:t>
            </a:r>
            <a:endParaRPr lang="en-US" sz="1380"/>
          </a:p>
        </p:txBody>
      </p:sp>
      <p:sp>
        <p:nvSpPr>
          <p:cNvPr id="7" name="Shape 4"/>
          <p:cNvSpPr/>
          <p:nvPr/>
        </p:nvSpPr>
        <p:spPr>
          <a:xfrm>
            <a:off x="4617720" y="1600200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9892" y="1692372"/>
            <a:ext cx="199705" cy="19970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120640" y="1563624"/>
            <a:ext cx="6568135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Komunita, kampus, rodina</a:t>
            </a:r>
            <a:endParaRPr lang="en-US" sz="1440"/>
          </a:p>
        </p:txBody>
      </p:sp>
      <p:sp>
        <p:nvSpPr>
          <p:cNvPr id="10" name="Text 6"/>
          <p:cNvSpPr/>
          <p:nvPr/>
        </p:nvSpPr>
        <p:spPr>
          <a:xfrm>
            <a:off x="5120640" y="1847088"/>
            <a:ext cx="656813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4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Podporovat spolky, kulturu, sport a wellbeing; rozvíjet studentský klub a sportovní halu; účast studentů v univerzitních radách.</a:t>
            </a:r>
            <a:endParaRPr lang="en-US" sz="1240"/>
          </a:p>
        </p:txBody>
      </p:sp>
      <p:sp>
        <p:nvSpPr>
          <p:cNvPr id="11" name="Shape 7"/>
          <p:cNvSpPr/>
          <p:nvPr/>
        </p:nvSpPr>
        <p:spPr>
          <a:xfrm>
            <a:off x="4617720" y="2633472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9892" y="2725644"/>
            <a:ext cx="199705" cy="199705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5120640" y="2596896"/>
            <a:ext cx="6568135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Úspěšný průchod studiem</a:t>
            </a:r>
            <a:endParaRPr lang="en-US" sz="1440"/>
          </a:p>
        </p:txBody>
      </p:sp>
      <p:sp>
        <p:nvSpPr>
          <p:cNvPr id="14" name="Text 9"/>
          <p:cNvSpPr/>
          <p:nvPr/>
        </p:nvSpPr>
        <p:spPr>
          <a:xfrm>
            <a:off x="5120640" y="2880360"/>
            <a:ext cx="656813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4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Propojit tutoring, mentoring, adaptační aktivity a poradenství na Jobcentrum; digitální podpora výuky.</a:t>
            </a:r>
            <a:endParaRPr lang="en-US" sz="1240"/>
          </a:p>
        </p:txBody>
      </p:sp>
      <p:sp>
        <p:nvSpPr>
          <p:cNvPr id="15" name="Shape 10"/>
          <p:cNvSpPr/>
          <p:nvPr/>
        </p:nvSpPr>
        <p:spPr>
          <a:xfrm>
            <a:off x="4617720" y="3666744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9892" y="3758916"/>
            <a:ext cx="199705" cy="199705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5120640" y="3630168"/>
            <a:ext cx="6568135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Kvalitní a flexibilní studium</a:t>
            </a:r>
            <a:endParaRPr lang="en-US" sz="1440"/>
          </a:p>
        </p:txBody>
      </p:sp>
      <p:sp>
        <p:nvSpPr>
          <p:cNvPr id="18" name="Text 12"/>
          <p:cNvSpPr/>
          <p:nvPr/>
        </p:nvSpPr>
        <p:spPr>
          <a:xfrm>
            <a:off x="5120640" y="3913632"/>
            <a:ext cx="656813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4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Aktuální a atraktivní programy reagující na potřeby praxe, se zpětnou vazbou studentů i zaměstnavatelů.</a:t>
            </a:r>
            <a:endParaRPr lang="en-US" sz="1240"/>
          </a:p>
        </p:txBody>
      </p:sp>
      <p:sp>
        <p:nvSpPr>
          <p:cNvPr id="19" name="Shape 13"/>
          <p:cNvSpPr/>
          <p:nvPr/>
        </p:nvSpPr>
        <p:spPr>
          <a:xfrm>
            <a:off x="4617720" y="4700016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892" y="4792188"/>
            <a:ext cx="199705" cy="199705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5120640" y="4663440"/>
            <a:ext cx="6568135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 do projektu / firmy</a:t>
            </a:r>
            <a:endParaRPr lang="en-US" sz="1440"/>
          </a:p>
        </p:txBody>
      </p:sp>
      <p:sp>
        <p:nvSpPr>
          <p:cNvPr id="22" name="Text 15"/>
          <p:cNvSpPr/>
          <p:nvPr/>
        </p:nvSpPr>
        <p:spPr>
          <a:xfrm>
            <a:off x="5120640" y="4946904"/>
            <a:ext cx="656813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4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Zapojovat studenty do výzkumných týmů a reálných zadání firem, měst i nemocnic — propojení s ČMA.</a:t>
            </a:r>
            <a:endParaRPr lang="en-US" sz="1240"/>
          </a:p>
        </p:txBody>
      </p:sp>
      <p:sp>
        <p:nvSpPr>
          <p:cNvPr id="23" name="Shape 16"/>
          <p:cNvSpPr/>
          <p:nvPr/>
        </p:nvSpPr>
        <p:spPr>
          <a:xfrm>
            <a:off x="4617720" y="5779008"/>
            <a:ext cx="7071055" cy="621792"/>
          </a:xfrm>
          <a:prstGeom prst="roundRect">
            <a:avLst>
              <a:gd name="adj" fmla="val 11765"/>
            </a:avLst>
          </a:prstGeom>
          <a:solidFill>
            <a:srgbClr val="F0801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4" name="Text 17"/>
          <p:cNvSpPr/>
          <p:nvPr/>
        </p:nvSpPr>
        <p:spPr>
          <a:xfrm>
            <a:off x="4846320" y="5779008"/>
            <a:ext cx="6613855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i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Ambice do roku 2030: řízený </a:t>
            </a:r>
            <a:r>
              <a:rPr lang="en-US" sz="1380" b="1" i="1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růst</a:t>
            </a:r>
            <a:r>
              <a:rPr lang="en-US" sz="1380" b="1" i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380" b="1" i="1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studentů</a:t>
            </a:r>
            <a:r>
              <a:rPr lang="en-US" sz="1380" b="1" i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při zachování kvality a studijní úspěšnosti.</a:t>
            </a:r>
            <a:endParaRPr lang="en-US" sz="1380"/>
          </a:p>
        </p:txBody>
      </p:sp>
      <p:pic>
        <p:nvPicPr>
          <p:cNvPr id="25" name="Image 5" descr="/home/claude/assets/utb-logo-whit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27" name="Text 19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26</a:t>
            </a:r>
            <a:endParaRPr lang="en-US" sz="117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ceremony.jp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6941200" y="-1503460"/>
            <a:ext cx="10937128" cy="10604319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-108065"/>
            <a:ext cx="4033875" cy="6856337"/>
          </a:xfrm>
          <a:prstGeom prst="rect">
            <a:avLst/>
          </a:prstGeom>
          <a:solidFill>
            <a:srgbClr val="25113F">
              <a:alpha val="58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1"/>
          <p:cNvSpPr/>
          <p:nvPr/>
        </p:nvSpPr>
        <p:spPr>
          <a:xfrm>
            <a:off x="429768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PILÍŘ 3 · ZÁVAZKY DO ROKU 2030</a:t>
            </a:r>
            <a:endParaRPr lang="en-US" sz="1380"/>
          </a:p>
        </p:txBody>
      </p:sp>
      <p:sp>
        <p:nvSpPr>
          <p:cNvPr id="5" name="Text 2"/>
          <p:cNvSpPr/>
          <p:nvPr/>
        </p:nvSpPr>
        <p:spPr>
          <a:xfrm>
            <a:off x="4297680" y="676656"/>
            <a:ext cx="7391095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09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Výzkumná excelence, doktorské studium a otevřená věda</a:t>
            </a:r>
            <a:endParaRPr lang="en-US" sz="2090"/>
          </a:p>
        </p:txBody>
      </p:sp>
      <p:sp>
        <p:nvSpPr>
          <p:cNvPr id="6" name="Text 3"/>
          <p:cNvSpPr/>
          <p:nvPr/>
        </p:nvSpPr>
        <p:spPr>
          <a:xfrm>
            <a:off x="4297680" y="1481328"/>
            <a:ext cx="73910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2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Cíleně rozvíjet oblasti, kde může být UTB vědecky respektovaná a společensky užitečná.</a:t>
            </a:r>
            <a:endParaRPr lang="en-US" sz="1320"/>
          </a:p>
        </p:txBody>
      </p:sp>
      <p:pic>
        <p:nvPicPr>
          <p:cNvPr id="25" name="Image 5" descr="/home/claude/assets/utb-logo-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27" name="Text 19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26</a:t>
            </a:r>
            <a:endParaRPr lang="en-US" sz="117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/>
          <p:nvPr/>
        </p:nvSpPr>
        <p:spPr>
          <a:xfrm>
            <a:off x="429768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PILÍŘ 3 · ZÁVAZKY DO ROKU 2030</a:t>
            </a:r>
            <a:endParaRPr lang="en-US" sz="1380"/>
          </a:p>
        </p:txBody>
      </p:sp>
      <p:sp>
        <p:nvSpPr>
          <p:cNvPr id="5" name="Text 2"/>
          <p:cNvSpPr/>
          <p:nvPr/>
        </p:nvSpPr>
        <p:spPr>
          <a:xfrm>
            <a:off x="4297680" y="676656"/>
            <a:ext cx="7391095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09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Výzkumná excelence, doktorské studium a otevřená věda</a:t>
            </a:r>
            <a:endParaRPr lang="en-US" sz="2090"/>
          </a:p>
        </p:txBody>
      </p:sp>
      <p:sp>
        <p:nvSpPr>
          <p:cNvPr id="6" name="Text 3"/>
          <p:cNvSpPr/>
          <p:nvPr/>
        </p:nvSpPr>
        <p:spPr>
          <a:xfrm>
            <a:off x="4297680" y="1481328"/>
            <a:ext cx="73910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2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Cíleně rozvíjet oblasti, kde může být UTB vědecky respektovaná a společensky užitečná.</a:t>
            </a:r>
            <a:endParaRPr lang="en-US" sz="1320"/>
          </a:p>
        </p:txBody>
      </p:sp>
      <p:sp>
        <p:nvSpPr>
          <p:cNvPr id="7" name="Shape 4"/>
          <p:cNvSpPr/>
          <p:nvPr/>
        </p:nvSpPr>
        <p:spPr>
          <a:xfrm>
            <a:off x="4297680" y="2084832"/>
            <a:ext cx="384048" cy="384048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852" y="2177004"/>
            <a:ext cx="199705" cy="19970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800600" y="2048256"/>
            <a:ext cx="68881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Excelence s dopadem</a:t>
            </a:r>
            <a:endParaRPr lang="en-US" sz="1380"/>
          </a:p>
        </p:txBody>
      </p:sp>
      <p:sp>
        <p:nvSpPr>
          <p:cNvPr id="10" name="Text 6"/>
          <p:cNvSpPr/>
          <p:nvPr/>
        </p:nvSpPr>
        <p:spPr>
          <a:xfrm>
            <a:off x="4800600" y="2331720"/>
            <a:ext cx="6888175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13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Inovace motivačního programu pro M1. Každoročně stanovit plán kvality: výsledky v M1 a M2, publikace Q1/D1, citační i společenský dopad. Práce s excelentními týmy. Upevnit vystupování vedení UTB na grémiích.</a:t>
            </a:r>
            <a:endParaRPr lang="en-US" sz="1130"/>
          </a:p>
        </p:txBody>
      </p:sp>
      <p:sp>
        <p:nvSpPr>
          <p:cNvPr id="11" name="Shape 7"/>
          <p:cNvSpPr/>
          <p:nvPr/>
        </p:nvSpPr>
        <p:spPr>
          <a:xfrm>
            <a:off x="4297680" y="3035808"/>
            <a:ext cx="384048" cy="384048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852" y="3127980"/>
            <a:ext cx="199705" cy="199705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4800600" y="2999232"/>
            <a:ext cx="68881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Profesionální projektová podpora</a:t>
            </a:r>
            <a:endParaRPr lang="en-US" sz="1380"/>
          </a:p>
        </p:txBody>
      </p:sp>
      <p:sp>
        <p:nvSpPr>
          <p:cNvPr id="14" name="Text 9"/>
          <p:cNvSpPr/>
          <p:nvPr/>
        </p:nvSpPr>
        <p:spPr>
          <a:xfrm>
            <a:off x="4800600" y="3282696"/>
            <a:ext cx="6888175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13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Posílit mentoring řešitelů. Rozvíjet mezinárodní konsorcia a podpořit příchod zahraničních i navracejících se talentů. Budovat mezinárodní kampus a AI infrastrukturu pro získání excelentních týmů.</a:t>
            </a:r>
            <a:endParaRPr lang="en-US" sz="1130"/>
          </a:p>
        </p:txBody>
      </p:sp>
      <p:pic>
        <p:nvPicPr>
          <p:cNvPr id="25" name="Image 5" descr="/home/claude/assets/utb-logo-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27" name="Text 19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26</a:t>
            </a:r>
            <a:endParaRPr lang="en-US" sz="1170"/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D13763AC-3B11-9921-07EA-C0DA546A06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473896" y="-1316736"/>
            <a:ext cx="11507771" cy="9491472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4D8F27D8-75DD-B150-8D18-28DC9512FE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85226" y="-296463"/>
            <a:ext cx="4319101" cy="7852732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/>
          <p:nvPr/>
        </p:nvSpPr>
        <p:spPr>
          <a:xfrm>
            <a:off x="429768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PILÍŘ 3 · ZÁVAZKY DO ROKU 2030</a:t>
            </a:r>
            <a:endParaRPr lang="en-US" sz="1380"/>
          </a:p>
        </p:txBody>
      </p:sp>
      <p:sp>
        <p:nvSpPr>
          <p:cNvPr id="5" name="Text 2"/>
          <p:cNvSpPr/>
          <p:nvPr/>
        </p:nvSpPr>
        <p:spPr>
          <a:xfrm>
            <a:off x="4297680" y="676656"/>
            <a:ext cx="7391095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09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Výzkumná excelence, doktorské studium a otevřená věda</a:t>
            </a:r>
            <a:endParaRPr lang="en-US" sz="2090"/>
          </a:p>
        </p:txBody>
      </p:sp>
      <p:sp>
        <p:nvSpPr>
          <p:cNvPr id="6" name="Text 3"/>
          <p:cNvSpPr/>
          <p:nvPr/>
        </p:nvSpPr>
        <p:spPr>
          <a:xfrm>
            <a:off x="4297680" y="1481328"/>
            <a:ext cx="73910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2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Cíleně rozvíjet oblasti, kde může být UTB vědecky respektovaná a společensky užitečná.</a:t>
            </a:r>
            <a:endParaRPr lang="en-US" sz="1320"/>
          </a:p>
        </p:txBody>
      </p:sp>
      <p:sp>
        <p:nvSpPr>
          <p:cNvPr id="7" name="Shape 4"/>
          <p:cNvSpPr/>
          <p:nvPr/>
        </p:nvSpPr>
        <p:spPr>
          <a:xfrm>
            <a:off x="4297680" y="2084832"/>
            <a:ext cx="384048" cy="384048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852" y="2177004"/>
            <a:ext cx="199705" cy="19970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800600" y="2048256"/>
            <a:ext cx="68881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Excelence s dopadem</a:t>
            </a:r>
            <a:endParaRPr lang="en-US" sz="1380"/>
          </a:p>
        </p:txBody>
      </p:sp>
      <p:sp>
        <p:nvSpPr>
          <p:cNvPr id="10" name="Text 6"/>
          <p:cNvSpPr/>
          <p:nvPr/>
        </p:nvSpPr>
        <p:spPr>
          <a:xfrm>
            <a:off x="4800600" y="2331720"/>
            <a:ext cx="6888175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13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Inovace motivačního programu pro M1. Každoročně stanovit plán kvality: výsledky v M1 a M2, publikace Q1/D1, citační i společenský dopad. Práce s excelentními týmy. Upevnit vystupování vedení UTB na grémiích.</a:t>
            </a:r>
            <a:endParaRPr lang="en-US" sz="1130"/>
          </a:p>
        </p:txBody>
      </p:sp>
      <p:sp>
        <p:nvSpPr>
          <p:cNvPr id="11" name="Shape 7"/>
          <p:cNvSpPr/>
          <p:nvPr/>
        </p:nvSpPr>
        <p:spPr>
          <a:xfrm>
            <a:off x="4297680" y="3035808"/>
            <a:ext cx="384048" cy="384048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9852" y="3127980"/>
            <a:ext cx="199705" cy="199705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4800600" y="2999232"/>
            <a:ext cx="68881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Profesionální projektová podpora</a:t>
            </a:r>
            <a:endParaRPr lang="en-US" sz="1380"/>
          </a:p>
        </p:txBody>
      </p:sp>
      <p:sp>
        <p:nvSpPr>
          <p:cNvPr id="14" name="Text 9"/>
          <p:cNvSpPr/>
          <p:nvPr/>
        </p:nvSpPr>
        <p:spPr>
          <a:xfrm>
            <a:off x="4800600" y="3282696"/>
            <a:ext cx="6888175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13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Posílit mentoring řešitelů. Rozvíjet mezinárodní konsorcia a podpořit příchod zahraničních i navracejících se talentů. Budovat mezinárodní kampus a AI infrastrukturu pro získání excelentních týmů.</a:t>
            </a:r>
            <a:endParaRPr lang="en-US" sz="1130"/>
          </a:p>
        </p:txBody>
      </p:sp>
      <p:sp>
        <p:nvSpPr>
          <p:cNvPr id="15" name="Shape 10"/>
          <p:cNvSpPr/>
          <p:nvPr/>
        </p:nvSpPr>
        <p:spPr>
          <a:xfrm>
            <a:off x="4297680" y="3986784"/>
            <a:ext cx="384048" cy="384048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9852" y="4078956"/>
            <a:ext cx="199705" cy="199705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4800600" y="3950208"/>
            <a:ext cx="68881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Baťova doktorská škola</a:t>
            </a:r>
            <a:endParaRPr lang="en-US" sz="1380"/>
          </a:p>
        </p:txBody>
      </p:sp>
      <p:sp>
        <p:nvSpPr>
          <p:cNvPr id="18" name="Text 12"/>
          <p:cNvSpPr/>
          <p:nvPr/>
        </p:nvSpPr>
        <p:spPr>
          <a:xfrm>
            <a:off x="4800600" y="4233672"/>
            <a:ext cx="6888175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13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Sdílet kurzy metodologie, akademického psaní, etiky a přenositelných dovedností. Zapojovat doktorandy do VaV týmů jako začínající kolegy.</a:t>
            </a:r>
            <a:endParaRPr lang="en-US" sz="1130"/>
          </a:p>
        </p:txBody>
      </p:sp>
      <p:sp>
        <p:nvSpPr>
          <p:cNvPr id="19" name="Shape 13"/>
          <p:cNvSpPr/>
          <p:nvPr/>
        </p:nvSpPr>
        <p:spPr>
          <a:xfrm>
            <a:off x="4297680" y="4937760"/>
            <a:ext cx="384048" cy="384048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9852" y="5029932"/>
            <a:ext cx="199705" cy="199705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4800600" y="4901184"/>
            <a:ext cx="688817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Science a integrita</a:t>
            </a:r>
            <a:endParaRPr lang="en-US" sz="1380"/>
          </a:p>
        </p:txBody>
      </p:sp>
      <p:sp>
        <p:nvSpPr>
          <p:cNvPr id="22" name="Text 15"/>
          <p:cNvSpPr/>
          <p:nvPr/>
        </p:nvSpPr>
        <p:spPr>
          <a:xfrm>
            <a:off x="4800600" y="5184648"/>
            <a:ext cx="6888175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13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Rozvíjet otevřené publikování, FAIR data, datové stewardy a plány správy výzkumných dat. Hodnotit kvalitu s ohledem na obor a skutečný přínos.</a:t>
            </a:r>
            <a:endParaRPr lang="en-US" sz="1130"/>
          </a:p>
        </p:txBody>
      </p:sp>
      <p:sp>
        <p:nvSpPr>
          <p:cNvPr id="23" name="Shape 16"/>
          <p:cNvSpPr/>
          <p:nvPr/>
        </p:nvSpPr>
        <p:spPr>
          <a:xfrm>
            <a:off x="4297680" y="5943600"/>
            <a:ext cx="7391095" cy="566928"/>
          </a:xfrm>
          <a:prstGeom prst="roundRect">
            <a:avLst>
              <a:gd name="adj" fmla="val 9677"/>
            </a:avLst>
          </a:prstGeom>
          <a:solidFill>
            <a:srgbClr val="F0801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4" name="Text 17"/>
          <p:cNvSpPr/>
          <p:nvPr/>
        </p:nvSpPr>
        <p:spPr>
          <a:xfrm>
            <a:off x="4462272" y="5943600"/>
            <a:ext cx="7061911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i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Cíl: posun UTB z kategorie C do B a vyšší podíl excelentních týmů s mezinárodním dopadem.</a:t>
            </a:r>
            <a:endParaRPr lang="en-US" sz="1300"/>
          </a:p>
        </p:txBody>
      </p:sp>
      <p:pic>
        <p:nvPicPr>
          <p:cNvPr id="25" name="Image 5" descr="/home/claude/assets/utb-logo-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27" name="Text 19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26</a:t>
            </a:r>
            <a:endParaRPr lang="en-US" sz="1170"/>
          </a:p>
        </p:txBody>
      </p:sp>
      <p:pic>
        <p:nvPicPr>
          <p:cNvPr id="29" name="Obrázek 28">
            <a:extLst>
              <a:ext uri="{FF2B5EF4-FFF2-40B4-BE49-F238E27FC236}">
                <a16:creationId xmlns:a16="http://schemas.microsoft.com/office/drawing/2014/main" id="{077AB3C8-5496-9849-543C-1CD8B9BE0CD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51193" y="-1164128"/>
            <a:ext cx="10947121" cy="8783920"/>
          </a:xfrm>
          <a:prstGeom prst="rect">
            <a:avLst/>
          </a:prstGeom>
        </p:spPr>
      </p:pic>
      <p:pic>
        <p:nvPicPr>
          <p:cNvPr id="30" name="Obrázek 29">
            <a:extLst>
              <a:ext uri="{FF2B5EF4-FFF2-40B4-BE49-F238E27FC236}">
                <a16:creationId xmlns:a16="http://schemas.microsoft.com/office/drawing/2014/main" id="{A6681251-E525-8B8A-B6CB-E7718C3A47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713064" y="-263375"/>
            <a:ext cx="4708993" cy="738475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SPOLEČNÁ INFRASTRUKTURA · ZÁVAZKY DO ROKU 2030</a:t>
            </a:r>
            <a:endParaRPr lang="en-US" sz="138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Investice do zázemí celé UTB</a:t>
            </a:r>
            <a:endParaRPr lang="en-US" sz="2400"/>
          </a:p>
        </p:txBody>
      </p:sp>
      <p:sp>
        <p:nvSpPr>
          <p:cNvPr id="4" name="Text 2"/>
          <p:cNvSpPr/>
          <p:nvPr/>
        </p:nvSpPr>
        <p:spPr>
          <a:xfrm>
            <a:off x="502920" y="1133856"/>
            <a:ext cx="10241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Bydlení, sport, komunitní život a dlouhodobé plánování jako součást kvalitní univerzity, která dokáže přivést nové studenty.</a:t>
            </a:r>
            <a:endParaRPr lang="en-US" sz="1380"/>
          </a:p>
        </p:txBody>
      </p:sp>
      <p:pic>
        <p:nvPicPr>
          <p:cNvPr id="29" name="Image 4" descr="/home/claude/assets/utb-logo-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31" name="Text 24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26</a:t>
            </a:r>
            <a:endParaRPr lang="en-US" sz="117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SPOLEČNÁ INFRASTRUKTURA · ZÁVAZKY DO ROKU 2030</a:t>
            </a:r>
            <a:endParaRPr lang="en-US" sz="138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Investice do zázemí celé UTB</a:t>
            </a:r>
            <a:endParaRPr lang="en-US" sz="2400"/>
          </a:p>
        </p:txBody>
      </p:sp>
      <p:sp>
        <p:nvSpPr>
          <p:cNvPr id="4" name="Text 2"/>
          <p:cNvSpPr/>
          <p:nvPr/>
        </p:nvSpPr>
        <p:spPr>
          <a:xfrm>
            <a:off x="502920" y="1133856"/>
            <a:ext cx="10241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Bydlení, sport, komunitní život a dlouhodobé plánování jako součást kvalitní univerzity, která dokáže přivést nové studenty.</a:t>
            </a:r>
            <a:endParaRPr lang="en-US" sz="1380"/>
          </a:p>
        </p:txBody>
      </p:sp>
      <p:sp>
        <p:nvSpPr>
          <p:cNvPr id="5" name="Shape 3"/>
          <p:cNvSpPr/>
          <p:nvPr/>
        </p:nvSpPr>
        <p:spPr>
          <a:xfrm>
            <a:off x="502920" y="1627632"/>
            <a:ext cx="5455768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685800" y="1773936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8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980"/>
          </a:p>
        </p:txBody>
      </p:sp>
      <p:sp>
        <p:nvSpPr>
          <p:cNvPr id="7" name="Shape 5"/>
          <p:cNvSpPr/>
          <p:nvPr/>
        </p:nvSpPr>
        <p:spPr>
          <a:xfrm>
            <a:off x="5391760" y="1773936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3931" y="1866108"/>
            <a:ext cx="199705" cy="199705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22376" y="2130552"/>
            <a:ext cx="501685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44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</a:t>
            </a:r>
            <a:r>
              <a:rPr lang="en-US" sz="1440" b="1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tudentský</a:t>
            </a:r>
            <a:r>
              <a:rPr lang="en-US" sz="144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40" b="1" err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klub</a:t>
            </a:r>
            <a:r>
              <a:rPr lang="cs-CZ" sz="144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sportovní hala</a:t>
            </a:r>
            <a:endParaRPr lang="en-US" sz="1440"/>
          </a:p>
        </p:txBody>
      </p:sp>
      <p:sp>
        <p:nvSpPr>
          <p:cNvPr id="10" name="Text 7"/>
          <p:cNvSpPr/>
          <p:nvPr/>
        </p:nvSpPr>
        <p:spPr>
          <a:xfrm>
            <a:off x="722376" y="2366682"/>
            <a:ext cx="4961260" cy="8611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21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Zajistit financování a realizaci </a:t>
            </a:r>
            <a:r>
              <a:rPr lang="en-US" sz="121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haly</a:t>
            </a:r>
            <a:r>
              <a:rPr lang="en-US" sz="121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U5</a:t>
            </a:r>
            <a:r>
              <a:rPr lang="cs-CZ" sz="121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– MS - ZK AKTIVNÍ REGION</a:t>
            </a:r>
            <a:r>
              <a:rPr lang="en-US" sz="121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Dokončit rekonstrukci a vybavení klubu Garni U19. Nastavit stabilní a efektivní modely jejich provozů.</a:t>
            </a:r>
            <a:endParaRPr lang="en-US" sz="1210"/>
          </a:p>
        </p:txBody>
      </p:sp>
      <p:sp>
        <p:nvSpPr>
          <p:cNvPr id="11" name="Shape 8"/>
          <p:cNvSpPr/>
          <p:nvPr/>
        </p:nvSpPr>
        <p:spPr>
          <a:xfrm>
            <a:off x="6233008" y="1627632"/>
            <a:ext cx="5455768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2" name="Text 9"/>
          <p:cNvSpPr/>
          <p:nvPr/>
        </p:nvSpPr>
        <p:spPr>
          <a:xfrm>
            <a:off x="6415888" y="1773936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8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980"/>
          </a:p>
        </p:txBody>
      </p:sp>
      <p:sp>
        <p:nvSpPr>
          <p:cNvPr id="13" name="Shape 10"/>
          <p:cNvSpPr/>
          <p:nvPr/>
        </p:nvSpPr>
        <p:spPr>
          <a:xfrm>
            <a:off x="11121847" y="1773936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4019" y="1866108"/>
            <a:ext cx="199705" cy="199705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6452464" y="2130552"/>
            <a:ext cx="501685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Kolej U3 Růmy · 158 lůžek</a:t>
            </a:r>
            <a:endParaRPr lang="en-US" sz="1440"/>
          </a:p>
        </p:txBody>
      </p:sp>
      <p:sp>
        <p:nvSpPr>
          <p:cNvPr id="16" name="Text 12"/>
          <p:cNvSpPr/>
          <p:nvPr/>
        </p:nvSpPr>
        <p:spPr>
          <a:xfrm>
            <a:off x="6452464" y="2542032"/>
            <a:ext cx="5016856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21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Financování formou PPP zvážit jen při prokázané výhodnosti a bez rizika pro finanční stabilitu UTB.</a:t>
            </a:r>
            <a:endParaRPr lang="en-US" sz="1210"/>
          </a:p>
        </p:txBody>
      </p:sp>
      <p:pic>
        <p:nvPicPr>
          <p:cNvPr id="29" name="Image 4" descr="/home/claude/assets/utb-logo-transpare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31" name="Text 24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26</a:t>
            </a:r>
            <a:endParaRPr lang="en-US" sz="117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deckgen/assets/spot19/exterior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512064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5120640" cy="6858000"/>
          </a:xfrm>
          <a:prstGeom prst="rect">
            <a:avLst/>
          </a:prstGeom>
          <a:solidFill>
            <a:srgbClr val="25113F">
              <a:alpha val="62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1"/>
          <p:cNvSpPr/>
          <p:nvPr/>
        </p:nvSpPr>
        <p:spPr>
          <a:xfrm>
            <a:off x="55321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STUDENTSKÝ KLUB GARNI U19</a:t>
            </a:r>
            <a:endParaRPr lang="en-US" sz="1380"/>
          </a:p>
        </p:txBody>
      </p:sp>
      <p:sp>
        <p:nvSpPr>
          <p:cNvPr id="5" name="Text 2"/>
          <p:cNvSpPr/>
          <p:nvPr/>
        </p:nvSpPr>
        <p:spPr>
          <a:xfrm>
            <a:off x="5532120" y="676656"/>
            <a:ext cx="6156655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SPOT19 — vize nového klubu</a:t>
            </a:r>
            <a:endParaRPr lang="en-US" sz="2400"/>
          </a:p>
        </p:txBody>
      </p:sp>
      <p:sp>
        <p:nvSpPr>
          <p:cNvPr id="6" name="Text 3"/>
          <p:cNvSpPr/>
          <p:nvPr/>
        </p:nvSpPr>
        <p:spPr>
          <a:xfrm>
            <a:off x="5532120" y="1444752"/>
            <a:ext cx="6156655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38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Konkrétní podoba závazku dokončit rekonstrukci a vybavení klubu Garni U19 — místo pro setkávání, kavárnu i drobné akce studentů přímo v kampusu.</a:t>
            </a:r>
            <a:endParaRPr lang="en-US" sz="1380"/>
          </a:p>
        </p:txBody>
      </p:sp>
      <p:pic>
        <p:nvPicPr>
          <p:cNvPr id="7" name="Image 1" descr="/home/claude/deckgen/assets/spot19/interior.jp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532120" y="2423160"/>
            <a:ext cx="6156655" cy="283464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532120" y="2423160"/>
            <a:ext cx="6156655" cy="2834640"/>
          </a:xfrm>
          <a:prstGeom prst="roundRect">
            <a:avLst>
              <a:gd name="adj" fmla="val 1935"/>
            </a:avLst>
          </a:prstGeom>
          <a:ln w="25400">
            <a:solidFill>
              <a:srgbClr val="F0801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5"/>
          <p:cNvSpPr/>
          <p:nvPr/>
        </p:nvSpPr>
        <p:spPr>
          <a:xfrm>
            <a:off x="5532120" y="5367528"/>
            <a:ext cx="615665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70" i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Vizualizace interiéru — koncept kavárny a klubu pro studenty</a:t>
            </a:r>
            <a:endParaRPr lang="en-US" sz="1170"/>
          </a:p>
        </p:txBody>
      </p:sp>
      <p:sp>
        <p:nvSpPr>
          <p:cNvPr id="10" name="Shape 6"/>
          <p:cNvSpPr/>
          <p:nvPr/>
        </p:nvSpPr>
        <p:spPr>
          <a:xfrm>
            <a:off x="5532120" y="5806440"/>
            <a:ext cx="6156655" cy="502920"/>
          </a:xfrm>
          <a:prstGeom prst="roundRect">
            <a:avLst>
              <a:gd name="adj" fmla="val 10909"/>
            </a:avLst>
          </a:prstGeom>
          <a:solidFill>
            <a:srgbClr val="F0801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Text 7"/>
          <p:cNvSpPr/>
          <p:nvPr/>
        </p:nvSpPr>
        <p:spPr>
          <a:xfrm>
            <a:off x="5669280" y="5806440"/>
            <a:ext cx="588233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40" b="1" i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Součást závazku do roku 2030 — realizace navazuje na bod „Sportovní hala a studentský klub“.</a:t>
            </a:r>
            <a:endParaRPr lang="en-US" sz="1240"/>
          </a:p>
        </p:txBody>
      </p:sp>
      <p:pic>
        <p:nvPicPr>
          <p:cNvPr id="12" name="Image 2" descr="/home/claude/assets/utb-logo-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14" name="Text 9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26</a:t>
            </a:r>
            <a:endParaRPr lang="en-US" sz="117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84048"/>
            <a:ext cx="49377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300" b="1" i="0" spc="200">
                <a:solidFill>
                  <a:srgbClr val="F08018"/>
                </a:solidFill>
                <a:latin typeface="Arial"/>
              </a:rPr>
              <a:t>SPORTOVNÍ HALA U5 · ZÁVAZKY DO ROKU 2030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713232"/>
            <a:ext cx="493776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2600" b="1" i="0">
                <a:solidFill>
                  <a:srgbClr val="FFFFFF"/>
                </a:solidFill>
                <a:latin typeface="Arial"/>
              </a:rPr>
              <a:t>Multifunkční sportovní hala U5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572768"/>
            <a:ext cx="484632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350" b="0" i="0">
                <a:solidFill>
                  <a:srgbClr val="BBA9DA"/>
                </a:solidFill>
                <a:latin typeface="Arial"/>
              </a:rPr>
              <a:t>Víceúčelová hala pro sálové sporty v areálu U5 — pro univerzitní sport, akademická mistrovství i mezinárodní akce.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2651760"/>
            <a:ext cx="4846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2200" b="1" i="0">
                <a:solidFill>
                  <a:srgbClr val="F08018"/>
                </a:solidFill>
                <a:latin typeface="Arial"/>
              </a:rPr>
              <a:t>44 × 22 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063240"/>
            <a:ext cx="484632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200" b="0" i="0">
                <a:solidFill>
                  <a:srgbClr val="BBA9DA"/>
                </a:solidFill>
                <a:latin typeface="Arial"/>
              </a:rPr>
              <a:t>hrací plocha: házená, basketbal, volejbal, florbal, tenis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3456432"/>
            <a:ext cx="4846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2200" b="1" i="0">
                <a:solidFill>
                  <a:srgbClr val="F08018"/>
                </a:solidFill>
                <a:latin typeface="Arial"/>
              </a:rPr>
              <a:t>10,5 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3867911"/>
            <a:ext cx="484632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200" b="0" i="0">
                <a:solidFill>
                  <a:srgbClr val="BBA9DA"/>
                </a:solidFill>
                <a:latin typeface="Arial"/>
              </a:rPr>
              <a:t>světlá výška, tribuna pro diváky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4261104"/>
            <a:ext cx="48463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2200" b="1" i="0">
                <a:solidFill>
                  <a:srgbClr val="F08018"/>
                </a:solidFill>
                <a:latin typeface="Arial"/>
              </a:rPr>
              <a:t>150 mil. Kč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4672584"/>
            <a:ext cx="484632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200" b="0" i="0">
                <a:solidFill>
                  <a:srgbClr val="BBA9DA"/>
                </a:solidFill>
                <a:latin typeface="Arial"/>
              </a:rPr>
              <a:t>celkové investiční náklady bez DPH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5477256"/>
            <a:ext cx="484632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200" b="0" i="0" dirty="0" err="1">
                <a:solidFill>
                  <a:srgbClr val="BBA9DA"/>
                </a:solidFill>
                <a:latin typeface="Arial"/>
              </a:rPr>
              <a:t>stavební</a:t>
            </a:r>
            <a:r>
              <a:rPr sz="1200" b="0" i="0" dirty="0">
                <a:solidFill>
                  <a:srgbClr val="BBA9DA"/>
                </a:solidFill>
                <a:latin typeface="Arial"/>
              </a:rPr>
              <a:t> </a:t>
            </a:r>
            <a:r>
              <a:rPr sz="1200" b="0" i="0" dirty="0" err="1">
                <a:solidFill>
                  <a:srgbClr val="BBA9DA"/>
                </a:solidFill>
                <a:latin typeface="Arial"/>
              </a:rPr>
              <a:t>povolení</a:t>
            </a:r>
            <a:r>
              <a:rPr sz="1200" b="0" i="0" dirty="0">
                <a:solidFill>
                  <a:srgbClr val="BBA9DA"/>
                </a:solidFill>
                <a:latin typeface="Arial"/>
              </a:rPr>
              <a:t> </a:t>
            </a:r>
            <a:r>
              <a:rPr sz="1200" b="0" i="0" dirty="0" err="1">
                <a:solidFill>
                  <a:srgbClr val="BBA9DA"/>
                </a:solidFill>
                <a:latin typeface="Arial"/>
              </a:rPr>
              <a:t>vydáno</a:t>
            </a:r>
            <a:r>
              <a:rPr sz="1200" b="0" i="0" dirty="0">
                <a:solidFill>
                  <a:srgbClr val="BBA9DA"/>
                </a:solidFill>
                <a:latin typeface="Arial"/>
              </a:rPr>
              <a:t> 08/2025</a:t>
            </a:r>
          </a:p>
        </p:txBody>
      </p:sp>
      <p:pic>
        <p:nvPicPr>
          <p:cNvPr id="13" name="Picture 12" descr="hall_ex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502920"/>
            <a:ext cx="6016752" cy="3008376"/>
          </a:xfrm>
          <a:prstGeom prst="rect">
            <a:avLst/>
          </a:prstGeom>
        </p:spPr>
      </p:pic>
      <p:pic>
        <p:nvPicPr>
          <p:cNvPr id="14" name="Picture 13" descr="hall_in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0" y="3675887"/>
            <a:ext cx="2926080" cy="1828800"/>
          </a:xfrm>
          <a:prstGeom prst="rect">
            <a:avLst/>
          </a:prstGeom>
        </p:spPr>
      </p:pic>
      <p:pic>
        <p:nvPicPr>
          <p:cNvPr id="15" name="Picture 14" descr="hall_ext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9952" y="3675887"/>
            <a:ext cx="2926080" cy="18288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669280" y="5614416"/>
            <a:ext cx="601675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00" b="0" i="1">
                <a:solidFill>
                  <a:srgbClr val="BBA9DA"/>
                </a:solidFill>
                <a:latin typeface="Arial"/>
              </a:rPr>
              <a:t>Vizualizace: Anotace investičního záměru UTB, 01/2026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700" b="1" i="0" spc="30">
                <a:solidFill>
                  <a:srgbClr val="FFFFFF"/>
                </a:solidFill>
                <a:latin typeface="Arial"/>
              </a:rPr>
              <a:t>UNIVERZITA TOMÁŠE BATI VE ZLÍNĚ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88752" y="6437376"/>
            <a:ext cx="10972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170" b="0" i="0">
                <a:solidFill>
                  <a:srgbClr val="BBA9DA"/>
                </a:solidFill>
                <a:latin typeface="Arial"/>
              </a:rPr>
              <a:t>14 / 26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BENCHMARK UTB · PODKLAD K MEZINÁRODNÍMU KAMPUSU</a:t>
            </a:r>
            <a:endParaRPr lang="en-US" sz="138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Financování studia v cizím jazyce</a:t>
            </a:r>
            <a:endParaRPr lang="en-US" sz="2200"/>
          </a:p>
        </p:txBody>
      </p:sp>
      <p:graphicFrame>
        <p:nvGraphicFramePr>
          <p:cNvPr id="7" name="chartMezinarodniKampus"/>
          <p:cNvGraphicFramePr/>
          <p:nvPr>
            <p:extLst>
              <p:ext uri="{D42A27DB-BD31-4B8C-83A1-F6EECF244321}">
                <p14:modId xmlns:p14="http://schemas.microsoft.com/office/powerpoint/2010/main" val="2237947423"/>
              </p:ext>
            </p:extLst>
          </p:nvPr>
        </p:nvGraphicFramePr>
        <p:xfrm>
          <a:off x="502920" y="1307810"/>
          <a:ext cx="11185855" cy="3995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Shape 5"/>
          <p:cNvSpPr/>
          <p:nvPr/>
        </p:nvSpPr>
        <p:spPr>
          <a:xfrm>
            <a:off x="502920" y="5687568"/>
            <a:ext cx="11185855" cy="548640"/>
          </a:xfrm>
          <a:prstGeom prst="roundRect">
            <a:avLst>
              <a:gd name="adj" fmla="val 10000"/>
            </a:avLst>
          </a:prstGeom>
          <a:solidFill>
            <a:srgbClr val="25113F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731520" y="5687568"/>
            <a:ext cx="107286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80" b="1" i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Strategický posun UTB: internacionalizace jde nad rámec strategie 11 000 studentů + systematická podpora start-upů a spin-offů = mezinárodní kampus s investičním partnerem</a:t>
            </a:r>
            <a:r>
              <a:rPr lang="en-US" sz="1240" i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240"/>
          </a:p>
        </p:txBody>
      </p:sp>
      <p:pic>
        <p:nvPicPr>
          <p:cNvPr id="10" name="Image 0" descr="/home/claude/assets/utb-logo-transpar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12" name="Text 8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26</a:t>
            </a:r>
            <a:endParaRPr lang="en-US" sz="117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SPOLEČNÁ INFRASTRUKTURA · ZÁVAZKY DO ROKU 2030</a:t>
            </a:r>
            <a:endParaRPr lang="en-US" sz="138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Investice do zázemí celé UTB</a:t>
            </a:r>
            <a:endParaRPr lang="en-US" sz="2400"/>
          </a:p>
        </p:txBody>
      </p:sp>
      <p:sp>
        <p:nvSpPr>
          <p:cNvPr id="4" name="Text 2"/>
          <p:cNvSpPr/>
          <p:nvPr/>
        </p:nvSpPr>
        <p:spPr>
          <a:xfrm>
            <a:off x="502920" y="1133856"/>
            <a:ext cx="10241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Bydlení, sport, komunitní život a dlouhodobé plánování jako součást kvalitní univerzity, která dokáže přivést nové studenty.</a:t>
            </a:r>
            <a:endParaRPr lang="en-US" sz="1380"/>
          </a:p>
        </p:txBody>
      </p:sp>
      <p:sp>
        <p:nvSpPr>
          <p:cNvPr id="5" name="Shape 3"/>
          <p:cNvSpPr/>
          <p:nvPr/>
        </p:nvSpPr>
        <p:spPr>
          <a:xfrm>
            <a:off x="502920" y="1627632"/>
            <a:ext cx="5455768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685800" y="1773936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8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980"/>
          </a:p>
        </p:txBody>
      </p:sp>
      <p:sp>
        <p:nvSpPr>
          <p:cNvPr id="7" name="Shape 5"/>
          <p:cNvSpPr/>
          <p:nvPr/>
        </p:nvSpPr>
        <p:spPr>
          <a:xfrm>
            <a:off x="5391760" y="1773936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3931" y="1866108"/>
            <a:ext cx="199705" cy="199705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22376" y="2130552"/>
            <a:ext cx="501685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Sportovní hala a studentský klub</a:t>
            </a:r>
            <a:endParaRPr lang="en-US" sz="1440"/>
          </a:p>
        </p:txBody>
      </p:sp>
      <p:sp>
        <p:nvSpPr>
          <p:cNvPr id="10" name="Text 7"/>
          <p:cNvSpPr/>
          <p:nvPr/>
        </p:nvSpPr>
        <p:spPr>
          <a:xfrm>
            <a:off x="722376" y="2542032"/>
            <a:ext cx="5016856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21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Zajistit financování a realizaci haly mezi U55 a U5. Dokončit rekonstrukci a vybavení klubu Garni U19. Nastavit stabilní a efektivní modely jejich provozů.</a:t>
            </a:r>
            <a:endParaRPr lang="en-US" sz="1210"/>
          </a:p>
        </p:txBody>
      </p:sp>
      <p:sp>
        <p:nvSpPr>
          <p:cNvPr id="11" name="Shape 8"/>
          <p:cNvSpPr/>
          <p:nvPr/>
        </p:nvSpPr>
        <p:spPr>
          <a:xfrm>
            <a:off x="6233008" y="1627632"/>
            <a:ext cx="5455768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2" name="Text 9"/>
          <p:cNvSpPr/>
          <p:nvPr/>
        </p:nvSpPr>
        <p:spPr>
          <a:xfrm>
            <a:off x="6415888" y="1773936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8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980"/>
          </a:p>
        </p:txBody>
      </p:sp>
      <p:sp>
        <p:nvSpPr>
          <p:cNvPr id="13" name="Shape 10"/>
          <p:cNvSpPr/>
          <p:nvPr/>
        </p:nvSpPr>
        <p:spPr>
          <a:xfrm>
            <a:off x="11121847" y="1773936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4019" y="1866108"/>
            <a:ext cx="199705" cy="199705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6452464" y="2130552"/>
            <a:ext cx="501685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Kolej U3 Růmy · 158 lůžek</a:t>
            </a:r>
            <a:endParaRPr lang="en-US" sz="1440"/>
          </a:p>
        </p:txBody>
      </p:sp>
      <p:sp>
        <p:nvSpPr>
          <p:cNvPr id="16" name="Text 12"/>
          <p:cNvSpPr/>
          <p:nvPr/>
        </p:nvSpPr>
        <p:spPr>
          <a:xfrm>
            <a:off x="6452464" y="2542032"/>
            <a:ext cx="5016856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en-US" sz="121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Financování formou PPP zvážit jen při prokázané výhodnosti a bez rizika pro finanční stabilitu UTB.</a:t>
            </a:r>
            <a:endParaRPr lang="en-US" sz="1210"/>
          </a:p>
        </p:txBody>
      </p:sp>
      <p:sp>
        <p:nvSpPr>
          <p:cNvPr id="17" name="Shape 13"/>
          <p:cNvSpPr/>
          <p:nvPr/>
        </p:nvSpPr>
        <p:spPr>
          <a:xfrm>
            <a:off x="502920" y="3502152"/>
            <a:ext cx="5455768" cy="269748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8" name="Text 14"/>
          <p:cNvSpPr/>
          <p:nvPr/>
        </p:nvSpPr>
        <p:spPr>
          <a:xfrm>
            <a:off x="685800" y="3648456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8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980"/>
          </a:p>
        </p:txBody>
      </p:sp>
      <p:sp>
        <p:nvSpPr>
          <p:cNvPr id="19" name="Shape 15"/>
          <p:cNvSpPr/>
          <p:nvPr/>
        </p:nvSpPr>
        <p:spPr>
          <a:xfrm>
            <a:off x="5391760" y="3648456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3931" y="3740628"/>
            <a:ext cx="199705" cy="199705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722376" y="4005072"/>
            <a:ext cx="501685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Příprava mezinárodního kampusu ve Zlíně</a:t>
            </a:r>
            <a:endParaRPr lang="en-US" sz="1440"/>
          </a:p>
        </p:txBody>
      </p:sp>
      <p:sp>
        <p:nvSpPr>
          <p:cNvPr id="22" name="Text 17"/>
          <p:cNvSpPr/>
          <p:nvPr/>
        </p:nvSpPr>
        <p:spPr>
          <a:xfrm>
            <a:off x="722376" y="4416552"/>
            <a:ext cx="5016856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1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Připravit</a:t>
            </a:r>
            <a:r>
              <a:rPr lang="en-US" sz="121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1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projekt</a:t>
            </a:r>
            <a:r>
              <a:rPr lang="en-US" sz="121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1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rozvoje</a:t>
            </a:r>
            <a:r>
              <a:rPr lang="en-US" sz="121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1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kampusu</a:t>
            </a:r>
            <a:r>
              <a:rPr lang="en-US" sz="121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/ </a:t>
            </a:r>
            <a:r>
              <a:rPr lang="en-US" sz="121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univerzitního</a:t>
            </a:r>
            <a:r>
              <a:rPr lang="en-US" sz="121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1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města</a:t>
            </a:r>
            <a:r>
              <a:rPr lang="en-US" sz="121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po </a:t>
            </a:r>
            <a:r>
              <a:rPr lang="en-US" sz="121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jednání</a:t>
            </a:r>
            <a:r>
              <a:rPr lang="en-US" sz="121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se SMZ a ZK. </a:t>
            </a:r>
            <a:endParaRPr lang="cs-CZ" sz="1210" dirty="0">
              <a:solidFill>
                <a:srgbClr val="7A6C93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>
              <a:lnSpc>
                <a:spcPct val="118000"/>
              </a:lnSpc>
              <a:buNone/>
            </a:pPr>
            <a:r>
              <a:rPr lang="en-US" sz="1210" b="1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Realizace</a:t>
            </a:r>
            <a:r>
              <a:rPr lang="en-US" sz="1210" b="1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10" b="1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pouze</a:t>
            </a:r>
            <a:r>
              <a:rPr lang="en-US" sz="1210" b="1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se </a:t>
            </a:r>
            <a:r>
              <a:rPr lang="en-US" sz="1210" b="1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strategickým</a:t>
            </a:r>
            <a:r>
              <a:rPr lang="en-US" sz="1210" b="1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cs-CZ" sz="1210" b="1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partnerem výstavby</a:t>
            </a:r>
            <a:r>
              <a:rPr lang="en-US" sz="121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endParaRPr lang="cs-CZ" sz="1210" dirty="0">
              <a:solidFill>
                <a:srgbClr val="7A6C93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>
              <a:lnSpc>
                <a:spcPct val="118000"/>
              </a:lnSpc>
              <a:buNone/>
            </a:pPr>
            <a:r>
              <a:rPr lang="en-US" sz="1210" b="1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Řešit</a:t>
            </a:r>
            <a:r>
              <a:rPr lang="en-US" sz="1210" b="1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10" b="1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zároveň</a:t>
            </a:r>
            <a:r>
              <a:rPr lang="en-US" sz="1210" b="1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10" b="1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centralizaci</a:t>
            </a:r>
            <a:r>
              <a:rPr lang="en-US" sz="1210" b="1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FMK </a:t>
            </a:r>
            <a:r>
              <a:rPr lang="en-US" sz="121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121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1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nárůst</a:t>
            </a:r>
            <a:r>
              <a:rPr lang="en-US" sz="121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1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potenciálu</a:t>
            </a:r>
            <a:r>
              <a:rPr lang="en-US" sz="121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1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zahraničních</a:t>
            </a:r>
            <a:r>
              <a:rPr lang="en-US" sz="121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1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studií</a:t>
            </a:r>
            <a:r>
              <a:rPr lang="en-US" sz="121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endParaRPr lang="en-US" sz="1210" dirty="0"/>
          </a:p>
        </p:txBody>
      </p:sp>
      <p:sp>
        <p:nvSpPr>
          <p:cNvPr id="23" name="Shape 18"/>
          <p:cNvSpPr/>
          <p:nvPr/>
        </p:nvSpPr>
        <p:spPr>
          <a:xfrm>
            <a:off x="6233008" y="3502152"/>
            <a:ext cx="5455768" cy="269748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24" name="Text 19"/>
          <p:cNvSpPr/>
          <p:nvPr/>
        </p:nvSpPr>
        <p:spPr>
          <a:xfrm>
            <a:off x="6415888" y="3648456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80" b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980"/>
          </a:p>
        </p:txBody>
      </p:sp>
      <p:sp>
        <p:nvSpPr>
          <p:cNvPr id="25" name="Shape 20"/>
          <p:cNvSpPr/>
          <p:nvPr/>
        </p:nvSpPr>
        <p:spPr>
          <a:xfrm>
            <a:off x="11121847" y="3648456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14019" y="3740628"/>
            <a:ext cx="199705" cy="199705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6452464" y="4005072"/>
            <a:ext cx="501685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4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Generel s horizontem 2035</a:t>
            </a:r>
            <a:endParaRPr lang="en-US" sz="1440"/>
          </a:p>
        </p:txBody>
      </p:sp>
      <p:sp>
        <p:nvSpPr>
          <p:cNvPr id="28" name="Text 22"/>
          <p:cNvSpPr/>
          <p:nvPr/>
        </p:nvSpPr>
        <p:spPr>
          <a:xfrm>
            <a:off x="6452464" y="4416552"/>
            <a:ext cx="5016856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1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Zpracovat investiční generel nejméně do roku 2035. Posuzovat celý životní cyklus budov, využití prostor, energetiku i bezpečnost.</a:t>
            </a:r>
            <a:endParaRPr lang="en-US" sz="1210"/>
          </a:p>
        </p:txBody>
      </p:sp>
      <p:pic>
        <p:nvPicPr>
          <p:cNvPr id="29" name="Image 4" descr="/home/claude/assets/utb-logo-transpar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31" name="Text 24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26</a:t>
            </a:r>
            <a:endParaRPr lang="en-US" sz="117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aula-banner.jp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1695" cy="148132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1481328"/>
          </a:xfrm>
          <a:prstGeom prst="rect">
            <a:avLst/>
          </a:prstGeom>
          <a:solidFill>
            <a:srgbClr val="1A0B2E">
              <a:alpha val="68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Shape 1"/>
          <p:cNvSpPr/>
          <p:nvPr/>
        </p:nvSpPr>
        <p:spPr>
          <a:xfrm>
            <a:off x="0" y="978408"/>
            <a:ext cx="12191695" cy="502920"/>
          </a:xfrm>
          <a:prstGeom prst="rect">
            <a:avLst/>
          </a:prstGeom>
          <a:solidFill>
            <a:srgbClr val="1A0B2E">
              <a:alpha val="4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502920" y="329184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ROZVOJ FAKULT A INFRASTRUKTURY</a:t>
            </a:r>
            <a:endParaRPr lang="en-US" sz="1380"/>
          </a:p>
        </p:txBody>
      </p:sp>
      <p:sp>
        <p:nvSpPr>
          <p:cNvPr id="6" name="Text 3"/>
          <p:cNvSpPr/>
          <p:nvPr/>
        </p:nvSpPr>
        <p:spPr>
          <a:xfrm>
            <a:off x="502920" y="621792"/>
            <a:ext cx="111858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 je důležité pro fakulty? Závazky do roku 2030</a:t>
            </a:r>
            <a:endParaRPr lang="en-US" sz="2200"/>
          </a:p>
        </p:txBody>
      </p:sp>
      <p:sp>
        <p:nvSpPr>
          <p:cNvPr id="7" name="Text 4"/>
          <p:cNvSpPr/>
          <p:nvPr/>
        </p:nvSpPr>
        <p:spPr>
          <a:xfrm>
            <a:off x="502920" y="1097280"/>
            <a:ext cx="111858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20">
                <a:solidFill>
                  <a:srgbClr val="F0EA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Investiční priority podle potřeb výuky, výzkumu a budoucího rozvoje jednotlivých součástí.</a:t>
            </a:r>
            <a:endParaRPr lang="en-US" sz="1320"/>
          </a:p>
        </p:txBody>
      </p:sp>
      <p:pic>
        <p:nvPicPr>
          <p:cNvPr id="39" name="Image 7" descr="/home/claude/assets/utb-logo-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40" name="Text 30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41" name="Text 31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26</a:t>
            </a:r>
            <a:endParaRPr lang="en-US" sz="117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aula-banner.jp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1695" cy="148132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1481328"/>
          </a:xfrm>
          <a:prstGeom prst="rect">
            <a:avLst/>
          </a:prstGeom>
          <a:solidFill>
            <a:srgbClr val="1A0B2E">
              <a:alpha val="68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Shape 1"/>
          <p:cNvSpPr/>
          <p:nvPr/>
        </p:nvSpPr>
        <p:spPr>
          <a:xfrm>
            <a:off x="0" y="978408"/>
            <a:ext cx="12191695" cy="502920"/>
          </a:xfrm>
          <a:prstGeom prst="rect">
            <a:avLst/>
          </a:prstGeom>
          <a:solidFill>
            <a:srgbClr val="1A0B2E">
              <a:alpha val="4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502920" y="329184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ROZVOJ FAKULT A INFRASTRUKTURY</a:t>
            </a:r>
            <a:endParaRPr lang="en-US" sz="1380"/>
          </a:p>
        </p:txBody>
      </p:sp>
      <p:sp>
        <p:nvSpPr>
          <p:cNvPr id="6" name="Text 3"/>
          <p:cNvSpPr/>
          <p:nvPr/>
        </p:nvSpPr>
        <p:spPr>
          <a:xfrm>
            <a:off x="502920" y="621792"/>
            <a:ext cx="111858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 je důležité pro fakulty? Závazky do roku 2030</a:t>
            </a:r>
            <a:endParaRPr lang="en-US" sz="2200"/>
          </a:p>
        </p:txBody>
      </p:sp>
      <p:sp>
        <p:nvSpPr>
          <p:cNvPr id="7" name="Text 4"/>
          <p:cNvSpPr/>
          <p:nvPr/>
        </p:nvSpPr>
        <p:spPr>
          <a:xfrm>
            <a:off x="502920" y="1097280"/>
            <a:ext cx="111858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20">
                <a:solidFill>
                  <a:srgbClr val="F0EA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Investiční priority podle potřeb výuky, výzkumu a budoucího rozvoje jednotlivých součástí.</a:t>
            </a:r>
            <a:endParaRPr lang="en-US" sz="1320"/>
          </a:p>
        </p:txBody>
      </p:sp>
      <p:sp>
        <p:nvSpPr>
          <p:cNvPr id="8" name="Shape 5"/>
          <p:cNvSpPr/>
          <p:nvPr/>
        </p:nvSpPr>
        <p:spPr>
          <a:xfrm>
            <a:off x="502920" y="1627632"/>
            <a:ext cx="3557930" cy="1920240"/>
          </a:xfrm>
          <a:prstGeom prst="roundRect">
            <a:avLst>
              <a:gd name="adj" fmla="val 3810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Shape 6"/>
          <p:cNvSpPr/>
          <p:nvPr/>
        </p:nvSpPr>
        <p:spPr>
          <a:xfrm>
            <a:off x="704088" y="1810512"/>
            <a:ext cx="402336" cy="402336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649" y="1907073"/>
            <a:ext cx="209215" cy="20921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216152" y="1810512"/>
            <a:ext cx="264353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8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FMK · centralizace</a:t>
            </a:r>
            <a:endParaRPr lang="en-US" sz="1380"/>
          </a:p>
        </p:txBody>
      </p:sp>
      <p:sp>
        <p:nvSpPr>
          <p:cNvPr id="12" name="Text 8"/>
          <p:cNvSpPr/>
          <p:nvPr/>
        </p:nvSpPr>
        <p:spPr>
          <a:xfrm>
            <a:off x="704088" y="2404872"/>
            <a:ext cx="3155594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Vyřešit roztříštěnost pracovišť a ateliérů. Nový kampus (nová budova) uvolní kapacity a podpoří centralizaci FMK v centru Zlína.</a:t>
            </a:r>
            <a:endParaRPr lang="en-US" sz="1170"/>
          </a:p>
        </p:txBody>
      </p:sp>
      <p:sp>
        <p:nvSpPr>
          <p:cNvPr id="13" name="Shape 9"/>
          <p:cNvSpPr/>
          <p:nvPr/>
        </p:nvSpPr>
        <p:spPr>
          <a:xfrm>
            <a:off x="4316882" y="1627632"/>
            <a:ext cx="3557930" cy="1920240"/>
          </a:xfrm>
          <a:prstGeom prst="roundRect">
            <a:avLst>
              <a:gd name="adj" fmla="val 3810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Shape 10"/>
          <p:cNvSpPr/>
          <p:nvPr/>
        </p:nvSpPr>
        <p:spPr>
          <a:xfrm>
            <a:off x="4518050" y="1810512"/>
            <a:ext cx="402336" cy="402336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4611" y="1907073"/>
            <a:ext cx="209215" cy="209215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5030114" y="1810512"/>
            <a:ext cx="264353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8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FT · dokončení U1</a:t>
            </a:r>
            <a:endParaRPr lang="en-US" sz="1380"/>
          </a:p>
        </p:txBody>
      </p:sp>
      <p:sp>
        <p:nvSpPr>
          <p:cNvPr id="17" name="Text 12"/>
          <p:cNvSpPr/>
          <p:nvPr/>
        </p:nvSpPr>
        <p:spPr>
          <a:xfrm>
            <a:off x="4518050" y="2404872"/>
            <a:ext cx="3155594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Dokončit vybavení U1 a zajistit plný provoz v roce 2027. Investici propojit s potřebami výuky a výzkumu fakulty.</a:t>
            </a:r>
            <a:endParaRPr lang="en-US" sz="1170"/>
          </a:p>
        </p:txBody>
      </p:sp>
      <p:sp>
        <p:nvSpPr>
          <p:cNvPr id="18" name="Shape 13"/>
          <p:cNvSpPr/>
          <p:nvPr/>
        </p:nvSpPr>
        <p:spPr>
          <a:xfrm>
            <a:off x="8130845" y="1627632"/>
            <a:ext cx="3557930" cy="1920240"/>
          </a:xfrm>
          <a:prstGeom prst="roundRect">
            <a:avLst>
              <a:gd name="adj" fmla="val 3810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Shape 14"/>
          <p:cNvSpPr/>
          <p:nvPr/>
        </p:nvSpPr>
        <p:spPr>
          <a:xfrm>
            <a:off x="8332013" y="1810512"/>
            <a:ext cx="402336" cy="402336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8573" y="1907073"/>
            <a:ext cx="209215" cy="209215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8844077" y="1810512"/>
            <a:ext cx="264353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8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FaME · obnova U2</a:t>
            </a:r>
            <a:endParaRPr lang="en-US" sz="1380"/>
          </a:p>
        </p:txBody>
      </p:sp>
      <p:sp>
        <p:nvSpPr>
          <p:cNvPr id="22" name="Text 16"/>
          <p:cNvSpPr/>
          <p:nvPr/>
        </p:nvSpPr>
        <p:spPr>
          <a:xfrm>
            <a:off x="8332013" y="2404872"/>
            <a:ext cx="3155594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Připravit finální rekonstrukci technologií, požární bezpečnosti, energetiky a dispozic U2 (2.–5. patro). Realizace v letech 2027–2029, podle dostupného financování.</a:t>
            </a:r>
            <a:endParaRPr lang="en-US" sz="1170"/>
          </a:p>
        </p:txBody>
      </p:sp>
      <p:pic>
        <p:nvPicPr>
          <p:cNvPr id="39" name="Image 7" descr="/home/claude/assets/utb-logo-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40" name="Text 30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41" name="Text 31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26</a:t>
            </a:r>
            <a:endParaRPr lang="en-US" sz="117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aula-banner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695" cy="148132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1481328"/>
          </a:xfrm>
          <a:prstGeom prst="rect">
            <a:avLst/>
          </a:prstGeom>
          <a:solidFill>
            <a:srgbClr val="1A0B2E">
              <a:alpha val="68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Shape 1"/>
          <p:cNvSpPr/>
          <p:nvPr/>
        </p:nvSpPr>
        <p:spPr>
          <a:xfrm>
            <a:off x="0" y="978408"/>
            <a:ext cx="12191695" cy="502920"/>
          </a:xfrm>
          <a:prstGeom prst="rect">
            <a:avLst/>
          </a:prstGeom>
          <a:solidFill>
            <a:srgbClr val="1A0B2E">
              <a:alpha val="4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502920" y="329184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ROZVOJ FAKULT A INFRASTRUKTURY</a:t>
            </a:r>
            <a:endParaRPr lang="en-US" sz="1380"/>
          </a:p>
        </p:txBody>
      </p:sp>
      <p:sp>
        <p:nvSpPr>
          <p:cNvPr id="6" name="Text 3"/>
          <p:cNvSpPr/>
          <p:nvPr/>
        </p:nvSpPr>
        <p:spPr>
          <a:xfrm>
            <a:off x="502920" y="621792"/>
            <a:ext cx="111858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 je důležité pro fakulty? Závazky do roku 2030</a:t>
            </a:r>
            <a:endParaRPr lang="en-US" sz="2200"/>
          </a:p>
        </p:txBody>
      </p:sp>
      <p:sp>
        <p:nvSpPr>
          <p:cNvPr id="7" name="Text 4"/>
          <p:cNvSpPr/>
          <p:nvPr/>
        </p:nvSpPr>
        <p:spPr>
          <a:xfrm>
            <a:off x="502920" y="1097280"/>
            <a:ext cx="111858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20">
                <a:solidFill>
                  <a:srgbClr val="F0EA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Investiční priority podle potřeb výuky, výzkumu a budoucího rozvoje jednotlivých součástí.</a:t>
            </a:r>
            <a:endParaRPr lang="en-US" sz="1320"/>
          </a:p>
        </p:txBody>
      </p:sp>
      <p:sp>
        <p:nvSpPr>
          <p:cNvPr id="8" name="Shape 5"/>
          <p:cNvSpPr/>
          <p:nvPr/>
        </p:nvSpPr>
        <p:spPr>
          <a:xfrm>
            <a:off x="502920" y="1627632"/>
            <a:ext cx="3557930" cy="1920240"/>
          </a:xfrm>
          <a:prstGeom prst="roundRect">
            <a:avLst>
              <a:gd name="adj" fmla="val 3810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Shape 6"/>
          <p:cNvSpPr/>
          <p:nvPr/>
        </p:nvSpPr>
        <p:spPr>
          <a:xfrm>
            <a:off x="704088" y="1810512"/>
            <a:ext cx="402336" cy="402336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649" y="1907073"/>
            <a:ext cx="209215" cy="20921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216152" y="1810512"/>
            <a:ext cx="264353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8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FMK · centralizace</a:t>
            </a:r>
            <a:endParaRPr lang="en-US" sz="1380"/>
          </a:p>
        </p:txBody>
      </p:sp>
      <p:sp>
        <p:nvSpPr>
          <p:cNvPr id="12" name="Text 8"/>
          <p:cNvSpPr/>
          <p:nvPr/>
        </p:nvSpPr>
        <p:spPr>
          <a:xfrm>
            <a:off x="704088" y="2404872"/>
            <a:ext cx="3155594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Vyřešit roztříštěnost pracovišť a ateliérů. Nový kampus (nová budova) uvolní kapacity a podpoří centralizaci FMK v centru Zlína.</a:t>
            </a:r>
            <a:endParaRPr lang="en-US" sz="1170"/>
          </a:p>
        </p:txBody>
      </p:sp>
      <p:sp>
        <p:nvSpPr>
          <p:cNvPr id="13" name="Shape 9"/>
          <p:cNvSpPr/>
          <p:nvPr/>
        </p:nvSpPr>
        <p:spPr>
          <a:xfrm>
            <a:off x="4316882" y="1627632"/>
            <a:ext cx="3557930" cy="1920240"/>
          </a:xfrm>
          <a:prstGeom prst="roundRect">
            <a:avLst>
              <a:gd name="adj" fmla="val 3810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Shape 10"/>
          <p:cNvSpPr/>
          <p:nvPr/>
        </p:nvSpPr>
        <p:spPr>
          <a:xfrm>
            <a:off x="4518050" y="1810512"/>
            <a:ext cx="402336" cy="402336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4611" y="1907073"/>
            <a:ext cx="209215" cy="209215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5030114" y="1810512"/>
            <a:ext cx="264353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8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FT · dokončení U1</a:t>
            </a:r>
            <a:endParaRPr lang="en-US" sz="1380"/>
          </a:p>
        </p:txBody>
      </p:sp>
      <p:sp>
        <p:nvSpPr>
          <p:cNvPr id="17" name="Text 12"/>
          <p:cNvSpPr/>
          <p:nvPr/>
        </p:nvSpPr>
        <p:spPr>
          <a:xfrm>
            <a:off x="4518050" y="2404872"/>
            <a:ext cx="3155594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Dokončit vybavení U1 a zajistit plný provoz v roce 2027. Investici propojit s potřebami výuky a výzkumu fakulty.</a:t>
            </a:r>
            <a:endParaRPr lang="en-US" sz="1170"/>
          </a:p>
        </p:txBody>
      </p:sp>
      <p:sp>
        <p:nvSpPr>
          <p:cNvPr id="18" name="Shape 13"/>
          <p:cNvSpPr/>
          <p:nvPr/>
        </p:nvSpPr>
        <p:spPr>
          <a:xfrm>
            <a:off x="8130845" y="1627632"/>
            <a:ext cx="3557930" cy="1920240"/>
          </a:xfrm>
          <a:prstGeom prst="roundRect">
            <a:avLst>
              <a:gd name="adj" fmla="val 3810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Shape 14"/>
          <p:cNvSpPr/>
          <p:nvPr/>
        </p:nvSpPr>
        <p:spPr>
          <a:xfrm>
            <a:off x="8332013" y="1810512"/>
            <a:ext cx="402336" cy="402336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8573" y="1907073"/>
            <a:ext cx="209215" cy="209215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8844077" y="1810512"/>
            <a:ext cx="264353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8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FaME · obnova U2</a:t>
            </a:r>
            <a:endParaRPr lang="en-US" sz="1380"/>
          </a:p>
        </p:txBody>
      </p:sp>
      <p:sp>
        <p:nvSpPr>
          <p:cNvPr id="22" name="Text 16"/>
          <p:cNvSpPr/>
          <p:nvPr/>
        </p:nvSpPr>
        <p:spPr>
          <a:xfrm>
            <a:off x="8332013" y="2404872"/>
            <a:ext cx="3155594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Připravit finální rekonstrukci technologií, požární bezpečnosti, energetiky a dispozic U2 (2.–5. patro). Realizace v letech 2027–2029, podle dostupného financování.</a:t>
            </a:r>
            <a:endParaRPr lang="en-US" sz="1170"/>
          </a:p>
        </p:txBody>
      </p:sp>
      <p:sp>
        <p:nvSpPr>
          <p:cNvPr id="23" name="Shape 17"/>
          <p:cNvSpPr/>
          <p:nvPr/>
        </p:nvSpPr>
        <p:spPr>
          <a:xfrm>
            <a:off x="502920" y="3749040"/>
            <a:ext cx="3557930" cy="1920240"/>
          </a:xfrm>
          <a:prstGeom prst="roundRect">
            <a:avLst>
              <a:gd name="adj" fmla="val 3810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4" name="Shape 18"/>
          <p:cNvSpPr/>
          <p:nvPr/>
        </p:nvSpPr>
        <p:spPr>
          <a:xfrm>
            <a:off x="704088" y="3931920"/>
            <a:ext cx="402336" cy="402336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649" y="4028481"/>
            <a:ext cx="209215" cy="209215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216152" y="3931920"/>
            <a:ext cx="264353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8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FHS · zdravotnické obory</a:t>
            </a:r>
            <a:endParaRPr lang="en-US" sz="1380"/>
          </a:p>
        </p:txBody>
      </p:sp>
      <p:sp>
        <p:nvSpPr>
          <p:cNvPr id="27" name="Text 20"/>
          <p:cNvSpPr/>
          <p:nvPr/>
        </p:nvSpPr>
        <p:spPr>
          <a:xfrm>
            <a:off x="704088" y="4526280"/>
            <a:ext cx="3155594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Řešit podmínky rozvoje nelékařských zdravotnických programů. Zvážit možnost vzniku budoucího institutu.</a:t>
            </a:r>
            <a:endParaRPr lang="en-US" sz="1170"/>
          </a:p>
        </p:txBody>
      </p:sp>
      <p:sp>
        <p:nvSpPr>
          <p:cNvPr id="28" name="Shape 21"/>
          <p:cNvSpPr/>
          <p:nvPr/>
        </p:nvSpPr>
        <p:spPr>
          <a:xfrm>
            <a:off x="4316882" y="3749040"/>
            <a:ext cx="3557930" cy="1920240"/>
          </a:xfrm>
          <a:prstGeom prst="roundRect">
            <a:avLst>
              <a:gd name="adj" fmla="val 3810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9" name="Shape 22"/>
          <p:cNvSpPr/>
          <p:nvPr/>
        </p:nvSpPr>
        <p:spPr>
          <a:xfrm>
            <a:off x="4518050" y="3931920"/>
            <a:ext cx="402336" cy="402336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4611" y="4028481"/>
            <a:ext cx="209215" cy="209215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5030114" y="3931920"/>
            <a:ext cx="264353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8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 · modernizace U5/U56</a:t>
            </a:r>
            <a:endParaRPr lang="en-US" sz="1380"/>
          </a:p>
        </p:txBody>
      </p:sp>
      <p:sp>
        <p:nvSpPr>
          <p:cNvPr id="32" name="Text 24"/>
          <p:cNvSpPr/>
          <p:nvPr/>
        </p:nvSpPr>
        <p:spPr>
          <a:xfrm>
            <a:off x="4518050" y="4526280"/>
            <a:ext cx="3155594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Modernizovat materiální a technické zázemí výuky a výzkumu v U5 a U56. Jednotlivé etapy sladit s generelem univerzity.</a:t>
            </a:r>
            <a:endParaRPr lang="en-US" sz="1170"/>
          </a:p>
        </p:txBody>
      </p:sp>
      <p:sp>
        <p:nvSpPr>
          <p:cNvPr id="33" name="Shape 25"/>
          <p:cNvSpPr/>
          <p:nvPr/>
        </p:nvSpPr>
        <p:spPr>
          <a:xfrm>
            <a:off x="8130845" y="3749040"/>
            <a:ext cx="3557930" cy="1920240"/>
          </a:xfrm>
          <a:prstGeom prst="roundRect">
            <a:avLst>
              <a:gd name="adj" fmla="val 3810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4" name="Shape 26"/>
          <p:cNvSpPr/>
          <p:nvPr/>
        </p:nvSpPr>
        <p:spPr>
          <a:xfrm>
            <a:off x="8332013" y="3931920"/>
            <a:ext cx="402336" cy="402336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35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28573" y="4028481"/>
            <a:ext cx="209215" cy="209215"/>
          </a:xfrm>
          <a:prstGeom prst="rect">
            <a:avLst/>
          </a:prstGeom>
        </p:spPr>
      </p:pic>
      <p:sp>
        <p:nvSpPr>
          <p:cNvPr id="36" name="Text 27"/>
          <p:cNvSpPr/>
          <p:nvPr/>
        </p:nvSpPr>
        <p:spPr>
          <a:xfrm>
            <a:off x="8844077" y="3931920"/>
            <a:ext cx="264353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38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FLKŘ · Uherské Hradiště</a:t>
            </a:r>
            <a:endParaRPr lang="en-US" sz="1380"/>
          </a:p>
        </p:txBody>
      </p:sp>
      <p:sp>
        <p:nvSpPr>
          <p:cNvPr id="37" name="Text 28"/>
          <p:cNvSpPr/>
          <p:nvPr/>
        </p:nvSpPr>
        <p:spPr>
          <a:xfrm>
            <a:off x="8332013" y="4526280"/>
            <a:ext cx="3155594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Rozšiřovat a modernizovat laboratoře i výukové a výzkumné zázemí v Uherském Hradišti.</a:t>
            </a:r>
            <a:endParaRPr lang="en-US" sz="1170"/>
          </a:p>
        </p:txBody>
      </p:sp>
      <p:sp>
        <p:nvSpPr>
          <p:cNvPr id="38" name="Text 29"/>
          <p:cNvSpPr/>
          <p:nvPr/>
        </p:nvSpPr>
        <p:spPr>
          <a:xfrm>
            <a:off x="502920" y="5779008"/>
            <a:ext cx="11185855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60" i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Každou investici spojit s potřebami fakult, dostupnými zdroji, strategickým partnerstvím a dlouhodobě udržitelnými provozními náklady.</a:t>
            </a:r>
            <a:endParaRPr lang="en-US" sz="1260"/>
          </a:p>
        </p:txBody>
      </p:sp>
      <p:pic>
        <p:nvPicPr>
          <p:cNvPr id="39" name="Image 7" descr="/home/claude/assets/utb-logo-whit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40" name="Text 30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41" name="Text 31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26</a:t>
            </a:r>
            <a:endParaRPr lang="en-US" sz="117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auditorium.jp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1695" cy="1371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1A0B2E">
              <a:alpha val="68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Shape 1"/>
          <p:cNvSpPr/>
          <p:nvPr/>
        </p:nvSpPr>
        <p:spPr>
          <a:xfrm>
            <a:off x="0" y="868680"/>
            <a:ext cx="12191695" cy="502920"/>
          </a:xfrm>
          <a:prstGeom prst="rect">
            <a:avLst/>
          </a:prstGeom>
          <a:solidFill>
            <a:srgbClr val="1A0B2E">
              <a:alpha val="4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502920" y="329184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PILÍŘ 4 · ZÁVAZKY DO ROKU 2030</a:t>
            </a:r>
            <a:endParaRPr lang="en-US" sz="1380"/>
          </a:p>
        </p:txBody>
      </p:sp>
      <p:sp>
        <p:nvSpPr>
          <p:cNvPr id="6" name="Text 3"/>
          <p:cNvSpPr/>
          <p:nvPr/>
        </p:nvSpPr>
        <p:spPr>
          <a:xfrm>
            <a:off x="502920" y="621792"/>
            <a:ext cx="111858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AI, digitalizace a bezpečná univerzita</a:t>
            </a:r>
            <a:endParaRPr lang="en-US" sz="2200"/>
          </a:p>
        </p:txBody>
      </p:sp>
      <p:sp>
        <p:nvSpPr>
          <p:cNvPr id="7" name="Text 4"/>
          <p:cNvSpPr/>
          <p:nvPr/>
        </p:nvSpPr>
        <p:spPr>
          <a:xfrm>
            <a:off x="502920" y="1097280"/>
            <a:ext cx="111858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20">
                <a:solidFill>
                  <a:srgbClr val="F0EA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Digitální páteř univerzity: gramotnost, data a bezpečnost v jednom celku.</a:t>
            </a:r>
            <a:endParaRPr lang="en-US" sz="1320"/>
          </a:p>
        </p:txBody>
      </p:sp>
      <p:pic>
        <p:nvPicPr>
          <p:cNvPr id="30" name="Image 5" descr="/home/claude/assets/utb-logo-transpar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32" name="Text 24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26</a:t>
            </a:r>
            <a:endParaRPr lang="en-US" sz="117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auditorium.jp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1695" cy="1371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1A0B2E">
              <a:alpha val="68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Shape 1"/>
          <p:cNvSpPr/>
          <p:nvPr/>
        </p:nvSpPr>
        <p:spPr>
          <a:xfrm>
            <a:off x="0" y="868680"/>
            <a:ext cx="12191695" cy="502920"/>
          </a:xfrm>
          <a:prstGeom prst="rect">
            <a:avLst/>
          </a:prstGeom>
          <a:solidFill>
            <a:srgbClr val="1A0B2E">
              <a:alpha val="4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502920" y="329184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PILÍŘ 4 · ZÁVAZKY DO ROKU 2030</a:t>
            </a:r>
            <a:endParaRPr lang="en-US" sz="1380"/>
          </a:p>
        </p:txBody>
      </p:sp>
      <p:sp>
        <p:nvSpPr>
          <p:cNvPr id="6" name="Text 3"/>
          <p:cNvSpPr/>
          <p:nvPr/>
        </p:nvSpPr>
        <p:spPr>
          <a:xfrm>
            <a:off x="502920" y="621792"/>
            <a:ext cx="111858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AI, digitalizace a bezpečná univerzita</a:t>
            </a:r>
            <a:endParaRPr lang="en-US" sz="2200"/>
          </a:p>
        </p:txBody>
      </p:sp>
      <p:sp>
        <p:nvSpPr>
          <p:cNvPr id="7" name="Text 4"/>
          <p:cNvSpPr/>
          <p:nvPr/>
        </p:nvSpPr>
        <p:spPr>
          <a:xfrm>
            <a:off x="502920" y="1097280"/>
            <a:ext cx="111858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20">
                <a:solidFill>
                  <a:srgbClr val="F0EA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Digitální páteř univerzity: gramotnost, data a bezpečnost v jednom celku.</a:t>
            </a:r>
            <a:endParaRPr lang="en-US" sz="1320"/>
          </a:p>
        </p:txBody>
      </p:sp>
      <p:sp>
        <p:nvSpPr>
          <p:cNvPr id="8" name="Shape 5"/>
          <p:cNvSpPr/>
          <p:nvPr/>
        </p:nvSpPr>
        <p:spPr>
          <a:xfrm>
            <a:off x="502920" y="1536192"/>
            <a:ext cx="5455768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9" name="Shape 6"/>
          <p:cNvSpPr/>
          <p:nvPr/>
        </p:nvSpPr>
        <p:spPr>
          <a:xfrm>
            <a:off x="722376" y="1737360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1847088"/>
            <a:ext cx="237744" cy="23774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325880" y="1737360"/>
            <a:ext cx="44499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ve studiu a výuce</a:t>
            </a:r>
            <a:endParaRPr lang="en-US" sz="1550"/>
          </a:p>
        </p:txBody>
      </p:sp>
      <p:sp>
        <p:nvSpPr>
          <p:cNvPr id="12" name="Text 8"/>
          <p:cNvSpPr/>
          <p:nvPr/>
        </p:nvSpPr>
        <p:spPr>
          <a:xfrm>
            <a:off x="722376" y="2340864"/>
            <a:ext cx="501685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Zavést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AI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gramotnost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do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studijních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programů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Vzdělávat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zaměstnance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v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nástrojích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didaktice</a:t>
            </a:r>
            <a:r>
              <a:rPr lang="cs-CZ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Typu WR AI </a:t>
            </a:r>
            <a:r>
              <a:rPr lang="cs-CZ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Lerning</a:t>
            </a:r>
            <a:r>
              <a:rPr lang="cs-CZ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</a:p>
          <a:p>
            <a:pPr marL="0" indent="0">
              <a:lnSpc>
                <a:spcPct val="122000"/>
              </a:lnSpc>
              <a:buNone/>
            </a:pP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Stanovit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pravidla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pro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hodnocení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práce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výzkum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etiku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270" dirty="0"/>
          </a:p>
        </p:txBody>
      </p:sp>
      <p:pic>
        <p:nvPicPr>
          <p:cNvPr id="30" name="Image 5" descr="/home/claude/assets/utb-logo-transpar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32" name="Text 24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26</a:t>
            </a:r>
            <a:endParaRPr lang="en-US" sz="1170"/>
          </a:p>
        </p:txBody>
      </p:sp>
      <p:sp>
        <p:nvSpPr>
          <p:cNvPr id="18" name="Shape 13">
            <a:extLst>
              <a:ext uri="{FF2B5EF4-FFF2-40B4-BE49-F238E27FC236}">
                <a16:creationId xmlns:a16="http://schemas.microsoft.com/office/drawing/2014/main" id="{A1AA66C4-205A-37AC-3675-9789633C80CE}"/>
              </a:ext>
            </a:extLst>
          </p:cNvPr>
          <p:cNvSpPr/>
          <p:nvPr/>
        </p:nvSpPr>
        <p:spPr>
          <a:xfrm>
            <a:off x="6233008" y="1526606"/>
            <a:ext cx="5455768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9" name="Shape 14">
            <a:extLst>
              <a:ext uri="{FF2B5EF4-FFF2-40B4-BE49-F238E27FC236}">
                <a16:creationId xmlns:a16="http://schemas.microsoft.com/office/drawing/2014/main" id="{CEEE67EA-6092-B542-1059-DAD336655CF3}"/>
              </a:ext>
            </a:extLst>
          </p:cNvPr>
          <p:cNvSpPr/>
          <p:nvPr/>
        </p:nvSpPr>
        <p:spPr>
          <a:xfrm>
            <a:off x="6452464" y="1727774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0" name="Image 3" descr="preencoded.png">
            <a:extLst>
              <a:ext uri="{FF2B5EF4-FFF2-40B4-BE49-F238E27FC236}">
                <a16:creationId xmlns:a16="http://schemas.microsoft.com/office/drawing/2014/main" id="{461C5DD9-84C0-54D6-E907-96DA92E429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2192" y="1837502"/>
            <a:ext cx="237744" cy="237744"/>
          </a:xfrm>
          <a:prstGeom prst="rect">
            <a:avLst/>
          </a:prstGeom>
        </p:spPr>
      </p:pic>
      <p:sp>
        <p:nvSpPr>
          <p:cNvPr id="21" name="Text 15">
            <a:extLst>
              <a:ext uri="{FF2B5EF4-FFF2-40B4-BE49-F238E27FC236}">
                <a16:creationId xmlns:a16="http://schemas.microsoft.com/office/drawing/2014/main" id="{843BB1E2-76F5-4A06-192D-F8CA46738E54}"/>
              </a:ext>
            </a:extLst>
          </p:cNvPr>
          <p:cNvSpPr/>
          <p:nvPr/>
        </p:nvSpPr>
        <p:spPr>
          <a:xfrm>
            <a:off x="7055968" y="1727774"/>
            <a:ext cx="44499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Centrum AI UTB</a:t>
            </a:r>
            <a:endParaRPr lang="en-US" sz="1550"/>
          </a:p>
        </p:txBody>
      </p:sp>
      <p:sp>
        <p:nvSpPr>
          <p:cNvPr id="22" name="Text 16">
            <a:extLst>
              <a:ext uri="{FF2B5EF4-FFF2-40B4-BE49-F238E27FC236}">
                <a16:creationId xmlns:a16="http://schemas.microsoft.com/office/drawing/2014/main" id="{BBE86CF9-0C59-4B38-DC9B-91B53344F463}"/>
              </a:ext>
            </a:extLst>
          </p:cNvPr>
          <p:cNvSpPr/>
          <p:nvPr/>
        </p:nvSpPr>
        <p:spPr>
          <a:xfrm>
            <a:off x="6452464" y="2148619"/>
            <a:ext cx="501685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Zajistit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superpočítačovou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kapacitu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pro AI (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výuka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výzkum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transfer)</a:t>
            </a:r>
            <a:r>
              <a:rPr lang="cs-CZ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r>
              <a:rPr lang="cs-CZ" sz="1270" b="1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Nabídky partnerů UTB na sdílení</a:t>
            </a:r>
            <a:r>
              <a:rPr lang="en-US" sz="1270" b="1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Vytvořit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mezioborové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centrum pro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podporu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fakult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studentů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27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auditorium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695" cy="1371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1A0B2E">
              <a:alpha val="68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Shape 1"/>
          <p:cNvSpPr/>
          <p:nvPr/>
        </p:nvSpPr>
        <p:spPr>
          <a:xfrm>
            <a:off x="0" y="868680"/>
            <a:ext cx="12191695" cy="502920"/>
          </a:xfrm>
          <a:prstGeom prst="rect">
            <a:avLst/>
          </a:prstGeom>
          <a:solidFill>
            <a:srgbClr val="1A0B2E">
              <a:alpha val="4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502920" y="329184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PILÍŘ 4 · ZÁVAZKY DO ROKU 2030</a:t>
            </a:r>
            <a:endParaRPr lang="en-US" sz="1380"/>
          </a:p>
        </p:txBody>
      </p:sp>
      <p:sp>
        <p:nvSpPr>
          <p:cNvPr id="6" name="Text 3"/>
          <p:cNvSpPr/>
          <p:nvPr/>
        </p:nvSpPr>
        <p:spPr>
          <a:xfrm>
            <a:off x="502920" y="621792"/>
            <a:ext cx="111858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AI, digitalizace a bezpečná univerzita</a:t>
            </a:r>
            <a:endParaRPr lang="en-US" sz="2200"/>
          </a:p>
        </p:txBody>
      </p:sp>
      <p:sp>
        <p:nvSpPr>
          <p:cNvPr id="7" name="Text 4"/>
          <p:cNvSpPr/>
          <p:nvPr/>
        </p:nvSpPr>
        <p:spPr>
          <a:xfrm>
            <a:off x="502920" y="1097280"/>
            <a:ext cx="111858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20">
                <a:solidFill>
                  <a:srgbClr val="F0EA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Digitální páteř univerzity: gramotnost, data a bezpečnost v jednom celku.</a:t>
            </a:r>
            <a:endParaRPr lang="en-US" sz="1320"/>
          </a:p>
        </p:txBody>
      </p:sp>
      <p:sp>
        <p:nvSpPr>
          <p:cNvPr id="13" name="Shape 9"/>
          <p:cNvSpPr/>
          <p:nvPr/>
        </p:nvSpPr>
        <p:spPr>
          <a:xfrm>
            <a:off x="492029" y="3567293"/>
            <a:ext cx="5455768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4" name="Shape 10"/>
          <p:cNvSpPr/>
          <p:nvPr/>
        </p:nvSpPr>
        <p:spPr>
          <a:xfrm>
            <a:off x="711485" y="3768461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213" y="3878189"/>
            <a:ext cx="237744" cy="23774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314989" y="3768461"/>
            <a:ext cx="44499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Propojené systémy a služby</a:t>
            </a:r>
            <a:endParaRPr lang="en-US" sz="1550"/>
          </a:p>
        </p:txBody>
      </p:sp>
      <p:sp>
        <p:nvSpPr>
          <p:cNvPr id="17" name="Text 12"/>
          <p:cNvSpPr/>
          <p:nvPr/>
        </p:nvSpPr>
        <p:spPr>
          <a:xfrm>
            <a:off x="711485" y="4371965"/>
            <a:ext cx="501685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Elektronizovat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agendu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využít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bankovní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identitu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Sjednotit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datovou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architekturu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odstranit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duplicitní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evidence.</a:t>
            </a:r>
            <a:endParaRPr lang="en-US" sz="1270" dirty="0"/>
          </a:p>
        </p:txBody>
      </p:sp>
      <p:sp>
        <p:nvSpPr>
          <p:cNvPr id="23" name="Shape 17"/>
          <p:cNvSpPr/>
          <p:nvPr/>
        </p:nvSpPr>
        <p:spPr>
          <a:xfrm>
            <a:off x="6233008" y="3529584"/>
            <a:ext cx="5455768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24" name="Shape 18"/>
          <p:cNvSpPr/>
          <p:nvPr/>
        </p:nvSpPr>
        <p:spPr>
          <a:xfrm>
            <a:off x="6452464" y="3730752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2192" y="3840480"/>
            <a:ext cx="237744" cy="237744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7055968" y="3730752"/>
            <a:ext cx="44499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Bezpečnost a odolnost</a:t>
            </a:r>
            <a:endParaRPr lang="en-US" sz="1550"/>
          </a:p>
        </p:txBody>
      </p:sp>
      <p:sp>
        <p:nvSpPr>
          <p:cNvPr id="27" name="Text 20"/>
          <p:cNvSpPr/>
          <p:nvPr/>
        </p:nvSpPr>
        <p:spPr>
          <a:xfrm>
            <a:off x="6452464" y="4334256"/>
            <a:ext cx="501685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2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Posilovat kybernetickou, fyzickou i provozní bezpečnost. Zajistit krizovou připravenost a kontinuitu činností. Pravidelně procvičovat scénáře a vzdělávat studenty i zaměstnance.</a:t>
            </a:r>
            <a:endParaRPr lang="en-US" sz="1270"/>
          </a:p>
        </p:txBody>
      </p:sp>
      <p:sp>
        <p:nvSpPr>
          <p:cNvPr id="28" name="Shape 21"/>
          <p:cNvSpPr/>
          <p:nvPr/>
        </p:nvSpPr>
        <p:spPr>
          <a:xfrm>
            <a:off x="502920" y="5705856"/>
            <a:ext cx="11185855" cy="548640"/>
          </a:xfrm>
          <a:prstGeom prst="roundRect">
            <a:avLst>
              <a:gd name="adj" fmla="val 10000"/>
            </a:avLst>
          </a:prstGeom>
          <a:solidFill>
            <a:srgbClr val="F0801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9" name="Text 22"/>
          <p:cNvSpPr/>
          <p:nvPr/>
        </p:nvSpPr>
        <p:spPr>
          <a:xfrm>
            <a:off x="685800" y="5705856"/>
            <a:ext cx="108200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80" b="1" i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Baťovská tradice užitečného vzdělávání + univerzita připravená na další dekádu.</a:t>
            </a:r>
            <a:endParaRPr lang="en-US" sz="1380"/>
          </a:p>
        </p:txBody>
      </p:sp>
      <p:pic>
        <p:nvPicPr>
          <p:cNvPr id="30" name="Image 5" descr="/home/claude/assets/utb-logo-transpare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32" name="Text 24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26</a:t>
            </a:r>
            <a:endParaRPr lang="en-US" sz="1170"/>
          </a:p>
        </p:txBody>
      </p:sp>
      <p:sp>
        <p:nvSpPr>
          <p:cNvPr id="33" name="Shape 5">
            <a:extLst>
              <a:ext uri="{FF2B5EF4-FFF2-40B4-BE49-F238E27FC236}">
                <a16:creationId xmlns:a16="http://schemas.microsoft.com/office/drawing/2014/main" id="{8A3337DC-5BDE-B0E7-E2E0-DCA1B0B3579B}"/>
              </a:ext>
            </a:extLst>
          </p:cNvPr>
          <p:cNvSpPr/>
          <p:nvPr/>
        </p:nvSpPr>
        <p:spPr>
          <a:xfrm>
            <a:off x="502920" y="1536192"/>
            <a:ext cx="5455768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34" name="Shape 6">
            <a:extLst>
              <a:ext uri="{FF2B5EF4-FFF2-40B4-BE49-F238E27FC236}">
                <a16:creationId xmlns:a16="http://schemas.microsoft.com/office/drawing/2014/main" id="{FDD5C0D8-3D64-F560-B1C7-02E49BED2999}"/>
              </a:ext>
            </a:extLst>
          </p:cNvPr>
          <p:cNvSpPr/>
          <p:nvPr/>
        </p:nvSpPr>
        <p:spPr>
          <a:xfrm>
            <a:off x="722376" y="1737360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35" name="Image 1" descr="preencoded.png">
            <a:extLst>
              <a:ext uri="{FF2B5EF4-FFF2-40B4-BE49-F238E27FC236}">
                <a16:creationId xmlns:a16="http://schemas.microsoft.com/office/drawing/2014/main" id="{D80969C9-1686-2059-0284-A91CCCC3C8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2104" y="1847088"/>
            <a:ext cx="237744" cy="237744"/>
          </a:xfrm>
          <a:prstGeom prst="rect">
            <a:avLst/>
          </a:prstGeom>
        </p:spPr>
      </p:pic>
      <p:sp>
        <p:nvSpPr>
          <p:cNvPr id="36" name="Text 7">
            <a:extLst>
              <a:ext uri="{FF2B5EF4-FFF2-40B4-BE49-F238E27FC236}">
                <a16:creationId xmlns:a16="http://schemas.microsoft.com/office/drawing/2014/main" id="{4A2980F8-E82D-E46A-3A88-C2967342D766}"/>
              </a:ext>
            </a:extLst>
          </p:cNvPr>
          <p:cNvSpPr/>
          <p:nvPr/>
        </p:nvSpPr>
        <p:spPr>
          <a:xfrm>
            <a:off x="1325880" y="1737360"/>
            <a:ext cx="44499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ve studiu a výuce</a:t>
            </a:r>
            <a:endParaRPr lang="en-US" sz="1550"/>
          </a:p>
        </p:txBody>
      </p:sp>
      <p:sp>
        <p:nvSpPr>
          <p:cNvPr id="37" name="Text 8">
            <a:extLst>
              <a:ext uri="{FF2B5EF4-FFF2-40B4-BE49-F238E27FC236}">
                <a16:creationId xmlns:a16="http://schemas.microsoft.com/office/drawing/2014/main" id="{EF2A0ABB-76CE-FF1C-54D4-B7ED56ACBF2C}"/>
              </a:ext>
            </a:extLst>
          </p:cNvPr>
          <p:cNvSpPr/>
          <p:nvPr/>
        </p:nvSpPr>
        <p:spPr>
          <a:xfrm>
            <a:off x="722376" y="2340864"/>
            <a:ext cx="501685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Zavést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AI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gramotnost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do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studijních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programů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Vzdělávat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zaměstnance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v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nástrojích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didaktice</a:t>
            </a:r>
            <a:r>
              <a:rPr lang="cs-CZ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Typu WR AI </a:t>
            </a:r>
            <a:r>
              <a:rPr lang="cs-CZ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Lerning</a:t>
            </a:r>
            <a:r>
              <a:rPr lang="cs-CZ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</a:p>
          <a:p>
            <a:pPr marL="0" indent="0">
              <a:lnSpc>
                <a:spcPct val="122000"/>
              </a:lnSpc>
              <a:buNone/>
            </a:pP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Stanovit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pravidla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pro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hodnocení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práce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výzkum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etiku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270" dirty="0"/>
          </a:p>
        </p:txBody>
      </p:sp>
      <p:sp>
        <p:nvSpPr>
          <p:cNvPr id="38" name="Shape 13">
            <a:extLst>
              <a:ext uri="{FF2B5EF4-FFF2-40B4-BE49-F238E27FC236}">
                <a16:creationId xmlns:a16="http://schemas.microsoft.com/office/drawing/2014/main" id="{81CDA90E-BF4F-30F6-B4F8-B03681CAB636}"/>
              </a:ext>
            </a:extLst>
          </p:cNvPr>
          <p:cNvSpPr/>
          <p:nvPr/>
        </p:nvSpPr>
        <p:spPr>
          <a:xfrm>
            <a:off x="6233008" y="1526606"/>
            <a:ext cx="5455768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39" name="Shape 14">
            <a:extLst>
              <a:ext uri="{FF2B5EF4-FFF2-40B4-BE49-F238E27FC236}">
                <a16:creationId xmlns:a16="http://schemas.microsoft.com/office/drawing/2014/main" id="{4D12C543-192F-3495-6A63-DC6CCDEBA2DC}"/>
              </a:ext>
            </a:extLst>
          </p:cNvPr>
          <p:cNvSpPr/>
          <p:nvPr/>
        </p:nvSpPr>
        <p:spPr>
          <a:xfrm>
            <a:off x="6452464" y="1727774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40" name="Image 3" descr="preencoded.png">
            <a:extLst>
              <a:ext uri="{FF2B5EF4-FFF2-40B4-BE49-F238E27FC236}">
                <a16:creationId xmlns:a16="http://schemas.microsoft.com/office/drawing/2014/main" id="{54B57036-B9E5-6C34-8ADD-57ACB67061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2192" y="1837502"/>
            <a:ext cx="237744" cy="237744"/>
          </a:xfrm>
          <a:prstGeom prst="rect">
            <a:avLst/>
          </a:prstGeom>
        </p:spPr>
      </p:pic>
      <p:sp>
        <p:nvSpPr>
          <p:cNvPr id="41" name="Text 15">
            <a:extLst>
              <a:ext uri="{FF2B5EF4-FFF2-40B4-BE49-F238E27FC236}">
                <a16:creationId xmlns:a16="http://schemas.microsoft.com/office/drawing/2014/main" id="{06A7E791-1017-1788-D686-464D3860196A}"/>
              </a:ext>
            </a:extLst>
          </p:cNvPr>
          <p:cNvSpPr/>
          <p:nvPr/>
        </p:nvSpPr>
        <p:spPr>
          <a:xfrm>
            <a:off x="7055968" y="1727774"/>
            <a:ext cx="44499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Centrum AI UTB</a:t>
            </a:r>
            <a:endParaRPr lang="en-US" sz="1550"/>
          </a:p>
        </p:txBody>
      </p:sp>
      <p:sp>
        <p:nvSpPr>
          <p:cNvPr id="42" name="Text 16">
            <a:extLst>
              <a:ext uri="{FF2B5EF4-FFF2-40B4-BE49-F238E27FC236}">
                <a16:creationId xmlns:a16="http://schemas.microsoft.com/office/drawing/2014/main" id="{C5105B97-C1C1-EF81-0EF4-4EECF4242E3B}"/>
              </a:ext>
            </a:extLst>
          </p:cNvPr>
          <p:cNvSpPr/>
          <p:nvPr/>
        </p:nvSpPr>
        <p:spPr>
          <a:xfrm>
            <a:off x="6452464" y="2148619"/>
            <a:ext cx="501685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Zajistit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superpočítačovou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kapacitu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pro AI (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výuka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výzkum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transfer)</a:t>
            </a:r>
            <a:r>
              <a:rPr lang="cs-CZ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r>
              <a:rPr lang="cs-CZ" sz="1270" b="1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Nabídky partnerů UTB na sdílení</a:t>
            </a:r>
            <a:r>
              <a:rPr lang="en-US" sz="1270" b="1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Vytvořit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mezioborové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centrum pro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podporu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fakult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studentů</a:t>
            </a:r>
            <a:r>
              <a:rPr lang="en-US" sz="1270" dirty="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27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080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PILÍŘ 5 · ZÁVAZKY DO ROKU 2030</a:t>
            </a:r>
            <a:endParaRPr lang="en-US" sz="138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0058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Podnikavá UTB a transfer znalostí</a:t>
            </a:r>
            <a:endParaRPr lang="en-US" sz="2400"/>
          </a:p>
        </p:txBody>
      </p:sp>
      <p:sp>
        <p:nvSpPr>
          <p:cNvPr id="4" name="Text 2"/>
          <p:cNvSpPr/>
          <p:nvPr/>
        </p:nvSpPr>
        <p:spPr>
          <a:xfrm>
            <a:off x="502920" y="1133856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i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Baťovská tradice zavazuje k praktickému dopadu a odvaze ověřovat nové myšlenky.</a:t>
            </a:r>
            <a:endParaRPr lang="en-US" sz="1380"/>
          </a:p>
        </p:txBody>
      </p:sp>
      <p:pic>
        <p:nvPicPr>
          <p:cNvPr id="22" name="Image 3" descr="/home/claude/assets/utb-logo-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24" name="Text 18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26</a:t>
            </a:r>
            <a:endParaRPr lang="en-US" sz="117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080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PILÍŘ 5 · ZÁVAZKY DO ROKU 2030</a:t>
            </a:r>
            <a:endParaRPr lang="en-US" sz="138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0058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Podnikavá UTB a transfer znalostí</a:t>
            </a:r>
            <a:endParaRPr lang="en-US" sz="2400"/>
          </a:p>
        </p:txBody>
      </p:sp>
      <p:sp>
        <p:nvSpPr>
          <p:cNvPr id="4" name="Text 2"/>
          <p:cNvSpPr/>
          <p:nvPr/>
        </p:nvSpPr>
        <p:spPr>
          <a:xfrm>
            <a:off x="502920" y="1133856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i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Baťovská tradice zavazuje k praktickému dopadu a odvaze ověřovat nové myšlenky.</a:t>
            </a:r>
            <a:endParaRPr lang="en-US" sz="1380"/>
          </a:p>
        </p:txBody>
      </p:sp>
      <p:sp>
        <p:nvSpPr>
          <p:cNvPr id="5" name="Shape 3"/>
          <p:cNvSpPr/>
          <p:nvPr/>
        </p:nvSpPr>
        <p:spPr>
          <a:xfrm>
            <a:off x="502920" y="1783080"/>
            <a:ext cx="3545738" cy="3246120"/>
          </a:xfrm>
          <a:prstGeom prst="roundRect">
            <a:avLst>
              <a:gd name="adj" fmla="val 2254"/>
            </a:avLst>
          </a:prstGeom>
          <a:solidFill>
            <a:srgbClr val="25113F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722376" y="2002536"/>
            <a:ext cx="475488" cy="475488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493" y="2116653"/>
            <a:ext cx="247254" cy="24725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22376" y="2642616"/>
            <a:ext cx="3106826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49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 nápadu k využití</a:t>
            </a:r>
            <a:endParaRPr lang="en-US" sz="1490"/>
          </a:p>
        </p:txBody>
      </p:sp>
      <p:sp>
        <p:nvSpPr>
          <p:cNvPr id="9" name="Text 6"/>
          <p:cNvSpPr/>
          <p:nvPr/>
        </p:nvSpPr>
        <p:spPr>
          <a:xfrm>
            <a:off x="722376" y="3474720"/>
            <a:ext cx="3106826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Sjednotit postup od ochrany duševního vlastnictví přes licence až po start-upy a spin-offy. Umožnit vstup investorů.</a:t>
            </a:r>
            <a:endParaRPr lang="en-US" sz="1270"/>
          </a:p>
        </p:txBody>
      </p:sp>
      <p:sp>
        <p:nvSpPr>
          <p:cNvPr id="10" name="Shape 7"/>
          <p:cNvSpPr/>
          <p:nvPr/>
        </p:nvSpPr>
        <p:spPr>
          <a:xfrm>
            <a:off x="4322978" y="1783080"/>
            <a:ext cx="3545738" cy="3246120"/>
          </a:xfrm>
          <a:prstGeom prst="roundRect">
            <a:avLst>
              <a:gd name="adj" fmla="val 2254"/>
            </a:avLst>
          </a:prstGeom>
          <a:solidFill>
            <a:srgbClr val="25113F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Shape 8"/>
          <p:cNvSpPr/>
          <p:nvPr/>
        </p:nvSpPr>
        <p:spPr>
          <a:xfrm>
            <a:off x="4542434" y="2002536"/>
            <a:ext cx="475488" cy="475488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552" y="2116653"/>
            <a:ext cx="247254" cy="24725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542434" y="2642616"/>
            <a:ext cx="3106826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49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Podpora podnikavých týmů a dlouhodobá partnerství</a:t>
            </a:r>
            <a:endParaRPr lang="en-US" sz="1490"/>
          </a:p>
        </p:txBody>
      </p:sp>
      <p:sp>
        <p:nvSpPr>
          <p:cNvPr id="14" name="Text 10"/>
          <p:cNvSpPr/>
          <p:nvPr/>
        </p:nvSpPr>
        <p:spPr>
          <a:xfrm>
            <a:off x="4542434" y="3474720"/>
            <a:ext cx="3106826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Propojit No Limits Meet Up, UPPER, BarCamp, ČMA, Garage Angels a alumni. Vytvořit cestu od ověření nápadu přes prototyp až k první investici. Propojovat praxi, závěrečné práce a smluvní výzkum.</a:t>
            </a:r>
            <a:endParaRPr lang="en-US" sz="1270"/>
          </a:p>
        </p:txBody>
      </p:sp>
      <p:pic>
        <p:nvPicPr>
          <p:cNvPr id="22" name="Image 3" descr="/home/claude/assets/utb-logo-transpar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24" name="Text 18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26</a:t>
            </a:r>
            <a:endParaRPr lang="en-US" sz="117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080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PILÍŘ 5 · ZÁVAZKY DO ROKU 2030</a:t>
            </a:r>
            <a:endParaRPr lang="en-US" sz="138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0058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Podnikavá UTB a transfer znalostí</a:t>
            </a:r>
            <a:endParaRPr lang="en-US" sz="2400"/>
          </a:p>
        </p:txBody>
      </p:sp>
      <p:sp>
        <p:nvSpPr>
          <p:cNvPr id="4" name="Text 2"/>
          <p:cNvSpPr/>
          <p:nvPr/>
        </p:nvSpPr>
        <p:spPr>
          <a:xfrm>
            <a:off x="502920" y="1133856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i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Baťovská tradice zavazuje k praktickému dopadu a odvaze ověřovat nové myšlenky.</a:t>
            </a:r>
            <a:endParaRPr lang="en-US" sz="1380"/>
          </a:p>
        </p:txBody>
      </p:sp>
      <p:sp>
        <p:nvSpPr>
          <p:cNvPr id="5" name="Shape 3"/>
          <p:cNvSpPr/>
          <p:nvPr/>
        </p:nvSpPr>
        <p:spPr>
          <a:xfrm>
            <a:off x="502920" y="1783080"/>
            <a:ext cx="3545738" cy="3246120"/>
          </a:xfrm>
          <a:prstGeom prst="roundRect">
            <a:avLst>
              <a:gd name="adj" fmla="val 2254"/>
            </a:avLst>
          </a:prstGeom>
          <a:solidFill>
            <a:srgbClr val="25113F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722376" y="2002536"/>
            <a:ext cx="475488" cy="475488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493" y="2116653"/>
            <a:ext cx="247254" cy="24725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22376" y="2642616"/>
            <a:ext cx="3106826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49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 nápadu k využití</a:t>
            </a:r>
            <a:endParaRPr lang="en-US" sz="1490"/>
          </a:p>
        </p:txBody>
      </p:sp>
      <p:sp>
        <p:nvSpPr>
          <p:cNvPr id="9" name="Text 6"/>
          <p:cNvSpPr/>
          <p:nvPr/>
        </p:nvSpPr>
        <p:spPr>
          <a:xfrm>
            <a:off x="722376" y="3474720"/>
            <a:ext cx="3106826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Sjednotit postup od ochrany duševního vlastnictví </a:t>
            </a:r>
            <a:r>
              <a:rPr lang="en-US" sz="1270" b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přes licence až po start-upy a spin-offy</a:t>
            </a:r>
            <a:r>
              <a:rPr lang="en-US" sz="12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Umožnit vstup investorů.</a:t>
            </a:r>
            <a:endParaRPr lang="en-US" sz="1270"/>
          </a:p>
        </p:txBody>
      </p:sp>
      <p:sp>
        <p:nvSpPr>
          <p:cNvPr id="10" name="Shape 7"/>
          <p:cNvSpPr/>
          <p:nvPr/>
        </p:nvSpPr>
        <p:spPr>
          <a:xfrm>
            <a:off x="4322978" y="1783080"/>
            <a:ext cx="3545738" cy="3246120"/>
          </a:xfrm>
          <a:prstGeom prst="roundRect">
            <a:avLst>
              <a:gd name="adj" fmla="val 2254"/>
            </a:avLst>
          </a:prstGeom>
          <a:solidFill>
            <a:srgbClr val="25113F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1" name="Shape 8"/>
          <p:cNvSpPr/>
          <p:nvPr/>
        </p:nvSpPr>
        <p:spPr>
          <a:xfrm>
            <a:off x="4542434" y="2002536"/>
            <a:ext cx="475488" cy="475488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6552" y="2116653"/>
            <a:ext cx="247254" cy="24725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542434" y="2642616"/>
            <a:ext cx="3106826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49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Podpora podnikavých týmů a dlouhodobá partnerství</a:t>
            </a:r>
            <a:endParaRPr lang="en-US" sz="1490"/>
          </a:p>
        </p:txBody>
      </p:sp>
      <p:sp>
        <p:nvSpPr>
          <p:cNvPr id="14" name="Text 10"/>
          <p:cNvSpPr/>
          <p:nvPr/>
        </p:nvSpPr>
        <p:spPr>
          <a:xfrm>
            <a:off x="4542434" y="3474720"/>
            <a:ext cx="3106826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7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Propojit</a:t>
            </a:r>
            <a:r>
              <a:rPr lang="en-US" sz="12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No Limits Meet Up, UPPER, BarCamp, ČMA</a:t>
            </a:r>
            <a:r>
              <a:rPr lang="cs-CZ" sz="12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alumni. </a:t>
            </a:r>
            <a:r>
              <a:rPr lang="en-US" sz="127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Vytvořit</a:t>
            </a:r>
            <a:r>
              <a:rPr lang="en-US" sz="12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cestu</a:t>
            </a:r>
            <a:r>
              <a:rPr lang="en-US" sz="12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od </a:t>
            </a:r>
            <a:r>
              <a:rPr lang="en-US" sz="127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ověření</a:t>
            </a:r>
            <a:r>
              <a:rPr lang="en-US" sz="12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nápadu</a:t>
            </a:r>
            <a:r>
              <a:rPr lang="en-US" sz="12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přes</a:t>
            </a:r>
            <a:r>
              <a:rPr lang="en-US" sz="12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prototyp</a:t>
            </a:r>
            <a:r>
              <a:rPr lang="en-US" sz="12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až</a:t>
            </a:r>
            <a:r>
              <a:rPr lang="en-US" sz="12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k </a:t>
            </a:r>
            <a:r>
              <a:rPr lang="en-US" sz="127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první</a:t>
            </a:r>
            <a:r>
              <a:rPr lang="en-US" sz="12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investici</a:t>
            </a:r>
            <a:r>
              <a:rPr lang="en-US" sz="12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r>
              <a:rPr lang="en-US" sz="127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Propojovat</a:t>
            </a:r>
            <a:r>
              <a:rPr lang="en-US" sz="12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praxi</a:t>
            </a:r>
            <a:r>
              <a:rPr lang="en-US" sz="12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127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závěrečné</a:t>
            </a:r>
            <a:r>
              <a:rPr lang="en-US" sz="12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práce</a:t>
            </a:r>
            <a:r>
              <a:rPr lang="en-US" sz="12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</a:t>
            </a:r>
            <a:r>
              <a:rPr lang="en-US" sz="127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smluvní</a:t>
            </a:r>
            <a:r>
              <a:rPr lang="en-US" sz="12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27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výzkum</a:t>
            </a:r>
            <a:r>
              <a:rPr lang="en-US" sz="127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270" dirty="0"/>
          </a:p>
        </p:txBody>
      </p:sp>
      <p:sp>
        <p:nvSpPr>
          <p:cNvPr id="15" name="Shape 11"/>
          <p:cNvSpPr/>
          <p:nvPr/>
        </p:nvSpPr>
        <p:spPr>
          <a:xfrm>
            <a:off x="8143037" y="1783080"/>
            <a:ext cx="3545738" cy="3246120"/>
          </a:xfrm>
          <a:prstGeom prst="roundRect">
            <a:avLst>
              <a:gd name="adj" fmla="val 2254"/>
            </a:avLst>
          </a:prstGeom>
          <a:solidFill>
            <a:srgbClr val="25113F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Shape 12"/>
          <p:cNvSpPr/>
          <p:nvPr/>
        </p:nvSpPr>
        <p:spPr>
          <a:xfrm>
            <a:off x="8362493" y="2002536"/>
            <a:ext cx="475488" cy="475488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6610" y="2116653"/>
            <a:ext cx="247254" cy="24725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362493" y="2642616"/>
            <a:ext cx="3106826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149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Studenti a akademici v týmu</a:t>
            </a:r>
            <a:endParaRPr lang="en-US" sz="1490"/>
          </a:p>
        </p:txBody>
      </p:sp>
      <p:sp>
        <p:nvSpPr>
          <p:cNvPr id="19" name="Text 14"/>
          <p:cNvSpPr/>
          <p:nvPr/>
        </p:nvSpPr>
        <p:spPr>
          <a:xfrm>
            <a:off x="8362493" y="3474720"/>
            <a:ext cx="3106826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Podporovat mezioborové týmy. Zapojovat studenty jako spoluautory. Propojovat kreativní obory s ekonomikou, designem a právem.</a:t>
            </a:r>
            <a:endParaRPr lang="en-US" sz="1270"/>
          </a:p>
        </p:txBody>
      </p:sp>
      <p:sp>
        <p:nvSpPr>
          <p:cNvPr id="20" name="Shape 15"/>
          <p:cNvSpPr/>
          <p:nvPr/>
        </p:nvSpPr>
        <p:spPr>
          <a:xfrm>
            <a:off x="502920" y="5257800"/>
            <a:ext cx="11185855" cy="640080"/>
          </a:xfrm>
          <a:prstGeom prst="roundRect">
            <a:avLst>
              <a:gd name="adj" fmla="val 11429"/>
            </a:avLst>
          </a:prstGeom>
          <a:solidFill>
            <a:srgbClr val="25113F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1" name="Text 16"/>
          <p:cNvSpPr/>
          <p:nvPr/>
        </p:nvSpPr>
        <p:spPr>
          <a:xfrm>
            <a:off x="777240" y="5257800"/>
            <a:ext cx="10637215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80" i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Cíl pilíře: jasná pravidla IP, právní a finanční servis, investiční připravenost a systematické prostředí pro start-upy a spin-off společnosti napříč UTB.</a:t>
            </a:r>
            <a:endParaRPr lang="en-US" sz="1380"/>
          </a:p>
        </p:txBody>
      </p:sp>
      <p:pic>
        <p:nvPicPr>
          <p:cNvPr id="22" name="Image 3" descr="/home/claude/assets/utb-logo-transpare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24" name="Text 18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26</a:t>
            </a:r>
            <a:endParaRPr lang="en-US" sz="117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walking.jpg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259775" y="0"/>
            <a:ext cx="39319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259775" y="0"/>
            <a:ext cx="3931920" cy="6858000"/>
          </a:xfrm>
          <a:prstGeom prst="rect">
            <a:avLst/>
          </a:prstGeom>
          <a:solidFill>
            <a:srgbClr val="25113F">
              <a:alpha val="40000"/>
            </a:srgbClr>
          </a:solidFill>
          <a:ln/>
        </p:spPr>
        <p:txBody>
          <a:bodyPr/>
          <a:lstStyle/>
          <a:p>
            <a:endParaRPr lang="cs-CZ" dirty="0"/>
          </a:p>
        </p:txBody>
      </p:sp>
      <p:sp>
        <p:nvSpPr>
          <p:cNvPr id="4" name="Text 1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PILÍŘ 7 · ZÁVAZKY DO ROKU 2030</a:t>
            </a:r>
            <a:endParaRPr lang="en-US" sz="1380"/>
          </a:p>
        </p:txBody>
      </p:sp>
      <p:sp>
        <p:nvSpPr>
          <p:cNvPr id="5" name="Text 2"/>
          <p:cNvSpPr/>
          <p:nvPr/>
        </p:nvSpPr>
        <p:spPr>
          <a:xfrm>
            <a:off x="502920" y="658368"/>
            <a:ext cx="739109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Udržitelná UTB a třetí role</a:t>
            </a:r>
            <a:endParaRPr lang="en-US" sz="2200"/>
          </a:p>
        </p:txBody>
      </p:sp>
      <p:sp>
        <p:nvSpPr>
          <p:cNvPr id="6" name="Text 3"/>
          <p:cNvSpPr/>
          <p:nvPr/>
        </p:nvSpPr>
        <p:spPr>
          <a:xfrm>
            <a:off x="502920" y="1152144"/>
            <a:ext cx="739109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2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jako motor Zlínského kraje a partner veřejných institucí, firem a občanů.</a:t>
            </a:r>
            <a:endParaRPr lang="en-US" sz="1320"/>
          </a:p>
        </p:txBody>
      </p:sp>
      <p:pic>
        <p:nvPicPr>
          <p:cNvPr id="27" name="Image 5" descr="/home/claude/assets/utb-logo-transpare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29" name="Text 21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26</a:t>
            </a:r>
            <a:endParaRPr lang="en-US" sz="1170"/>
          </a:p>
        </p:txBody>
      </p:sp>
      <p:sp>
        <p:nvSpPr>
          <p:cNvPr id="30" name="Shape 22"/>
          <p:cNvSpPr/>
          <p:nvPr/>
        </p:nvSpPr>
        <p:spPr>
          <a:xfrm>
            <a:off x="10865815" y="6473952"/>
            <a:ext cx="822960" cy="256032"/>
          </a:xfrm>
          <a:prstGeom prst="roundRect">
            <a:avLst>
              <a:gd name="adj" fmla="val 50000"/>
            </a:avLst>
          </a:prstGeom>
          <a:solidFill>
            <a:srgbClr val="1A0B2E">
              <a:alpha val="7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1" name="Text 23"/>
          <p:cNvSpPr/>
          <p:nvPr/>
        </p:nvSpPr>
        <p:spPr>
          <a:xfrm>
            <a:off x="10865815" y="6473952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7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26</a:t>
            </a:r>
            <a:endParaRPr lang="en-US" sz="117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walking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259775" y="0"/>
            <a:ext cx="39319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259775" y="0"/>
            <a:ext cx="3931920" cy="6858000"/>
          </a:xfrm>
          <a:prstGeom prst="rect">
            <a:avLst/>
          </a:prstGeom>
          <a:solidFill>
            <a:srgbClr val="25113F">
              <a:alpha val="4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1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PILÍŘ 7 · ZÁVAZKY DO ROKU 2030</a:t>
            </a:r>
            <a:endParaRPr lang="en-US" sz="1380"/>
          </a:p>
        </p:txBody>
      </p:sp>
      <p:sp>
        <p:nvSpPr>
          <p:cNvPr id="5" name="Text 2"/>
          <p:cNvSpPr/>
          <p:nvPr/>
        </p:nvSpPr>
        <p:spPr>
          <a:xfrm>
            <a:off x="502920" y="658368"/>
            <a:ext cx="739109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Udržitelná UTB a třetí role</a:t>
            </a:r>
            <a:endParaRPr lang="en-US" sz="2200"/>
          </a:p>
        </p:txBody>
      </p:sp>
      <p:sp>
        <p:nvSpPr>
          <p:cNvPr id="6" name="Text 3"/>
          <p:cNvSpPr/>
          <p:nvPr/>
        </p:nvSpPr>
        <p:spPr>
          <a:xfrm>
            <a:off x="502920" y="1152144"/>
            <a:ext cx="739109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2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jako motor Zlínského kraje a partner veřejných institucí, firem a občanů.</a:t>
            </a:r>
            <a:endParaRPr lang="en-US" sz="1320"/>
          </a:p>
        </p:txBody>
      </p:sp>
      <p:sp>
        <p:nvSpPr>
          <p:cNvPr id="7" name="Shape 4"/>
          <p:cNvSpPr/>
          <p:nvPr/>
        </p:nvSpPr>
        <p:spPr>
          <a:xfrm>
            <a:off x="502920" y="1874520"/>
            <a:ext cx="7391095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635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8" name="Shape 5"/>
          <p:cNvSpPr/>
          <p:nvPr/>
        </p:nvSpPr>
        <p:spPr>
          <a:xfrm>
            <a:off x="649224" y="2020824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396" y="2112996"/>
            <a:ext cx="199705" cy="19970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143000" y="1993392"/>
            <a:ext cx="6613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 regionu</a:t>
            </a:r>
            <a:endParaRPr lang="en-US" sz="1380"/>
          </a:p>
        </p:txBody>
      </p:sp>
      <p:sp>
        <p:nvSpPr>
          <p:cNvPr id="11" name="Text 7"/>
          <p:cNvSpPr/>
          <p:nvPr/>
        </p:nvSpPr>
        <p:spPr>
          <a:xfrm>
            <a:off x="1143000" y="2276856"/>
            <a:ext cx="6613855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Rozvíjet expertizy a společné projekty s krajem, městy, KNTB, školami, firmami a neziskovými organizacemi.</a:t>
            </a:r>
            <a:endParaRPr lang="en-US" sz="1100"/>
          </a:p>
        </p:txBody>
      </p:sp>
      <p:sp>
        <p:nvSpPr>
          <p:cNvPr id="12" name="Shape 8"/>
          <p:cNvSpPr/>
          <p:nvPr/>
        </p:nvSpPr>
        <p:spPr>
          <a:xfrm>
            <a:off x="502920" y="3008376"/>
            <a:ext cx="7391095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635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3" name="Shape 9"/>
          <p:cNvSpPr/>
          <p:nvPr/>
        </p:nvSpPr>
        <p:spPr>
          <a:xfrm>
            <a:off x="649224" y="3154680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396" y="3246852"/>
            <a:ext cx="199705" cy="19970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143000" y="3127248"/>
            <a:ext cx="6613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 inovace pro region</a:t>
            </a:r>
            <a:endParaRPr lang="en-US" sz="1380"/>
          </a:p>
        </p:txBody>
      </p:sp>
      <p:sp>
        <p:nvSpPr>
          <p:cNvPr id="16" name="Text 11"/>
          <p:cNvSpPr/>
          <p:nvPr/>
        </p:nvSpPr>
        <p:spPr>
          <a:xfrm>
            <a:off x="1143000" y="3410712"/>
            <a:ext cx="6613855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Testování AI, konzultace a vzdělávání pro MSP a veřejné služby.</a:t>
            </a:r>
            <a:endParaRPr lang="en-US" sz="1100"/>
          </a:p>
        </p:txBody>
      </p:sp>
      <p:pic>
        <p:nvPicPr>
          <p:cNvPr id="27" name="Image 5" descr="/home/claude/assets/utb-logo-transpare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29" name="Text 21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26</a:t>
            </a:r>
            <a:endParaRPr lang="en-US" sz="1170"/>
          </a:p>
        </p:txBody>
      </p:sp>
      <p:sp>
        <p:nvSpPr>
          <p:cNvPr id="30" name="Shape 22"/>
          <p:cNvSpPr/>
          <p:nvPr/>
        </p:nvSpPr>
        <p:spPr>
          <a:xfrm>
            <a:off x="10865815" y="6473952"/>
            <a:ext cx="822960" cy="256032"/>
          </a:xfrm>
          <a:prstGeom prst="roundRect">
            <a:avLst>
              <a:gd name="adj" fmla="val 50000"/>
            </a:avLst>
          </a:prstGeom>
          <a:solidFill>
            <a:srgbClr val="1A0B2E">
              <a:alpha val="7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1" name="Text 23"/>
          <p:cNvSpPr/>
          <p:nvPr/>
        </p:nvSpPr>
        <p:spPr>
          <a:xfrm>
            <a:off x="10865815" y="6473952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7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26</a:t>
            </a:r>
            <a:endParaRPr lang="en-US" sz="117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walking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259775" y="0"/>
            <a:ext cx="39319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8259775" y="0"/>
            <a:ext cx="3931920" cy="6858000"/>
          </a:xfrm>
          <a:prstGeom prst="rect">
            <a:avLst/>
          </a:prstGeom>
          <a:solidFill>
            <a:srgbClr val="25113F">
              <a:alpha val="4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1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PILÍŘ 7 · ZÁVAZKY DO ROKU 2030</a:t>
            </a:r>
            <a:endParaRPr lang="en-US" sz="1380"/>
          </a:p>
        </p:txBody>
      </p:sp>
      <p:sp>
        <p:nvSpPr>
          <p:cNvPr id="5" name="Text 2"/>
          <p:cNvSpPr/>
          <p:nvPr/>
        </p:nvSpPr>
        <p:spPr>
          <a:xfrm>
            <a:off x="502920" y="658368"/>
            <a:ext cx="739109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Udržitelná UTB a třetí role</a:t>
            </a:r>
            <a:endParaRPr lang="en-US" sz="2200"/>
          </a:p>
        </p:txBody>
      </p:sp>
      <p:sp>
        <p:nvSpPr>
          <p:cNvPr id="6" name="Text 3"/>
          <p:cNvSpPr/>
          <p:nvPr/>
        </p:nvSpPr>
        <p:spPr>
          <a:xfrm>
            <a:off x="502920" y="1152144"/>
            <a:ext cx="739109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2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jako motor Zlínského kraje a partner veřejných institucí, firem a občanů.</a:t>
            </a:r>
            <a:endParaRPr lang="en-US" sz="1320"/>
          </a:p>
        </p:txBody>
      </p:sp>
      <p:sp>
        <p:nvSpPr>
          <p:cNvPr id="7" name="Shape 4"/>
          <p:cNvSpPr/>
          <p:nvPr/>
        </p:nvSpPr>
        <p:spPr>
          <a:xfrm>
            <a:off x="502920" y="1874520"/>
            <a:ext cx="7391095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635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8" name="Shape 5"/>
          <p:cNvSpPr/>
          <p:nvPr/>
        </p:nvSpPr>
        <p:spPr>
          <a:xfrm>
            <a:off x="649224" y="2020824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396" y="2112996"/>
            <a:ext cx="199705" cy="19970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143000" y="1993392"/>
            <a:ext cx="6613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 regionu</a:t>
            </a:r>
            <a:endParaRPr lang="en-US" sz="1380"/>
          </a:p>
        </p:txBody>
      </p:sp>
      <p:sp>
        <p:nvSpPr>
          <p:cNvPr id="11" name="Text 7"/>
          <p:cNvSpPr/>
          <p:nvPr/>
        </p:nvSpPr>
        <p:spPr>
          <a:xfrm>
            <a:off x="1143000" y="2276856"/>
            <a:ext cx="6613855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Rozvíjet expertizy a společné projekty s krajem, městy, KNTB, školami, firmami a neziskovými organizacemi.</a:t>
            </a:r>
            <a:endParaRPr lang="en-US" sz="1100"/>
          </a:p>
        </p:txBody>
      </p:sp>
      <p:sp>
        <p:nvSpPr>
          <p:cNvPr id="12" name="Shape 8"/>
          <p:cNvSpPr/>
          <p:nvPr/>
        </p:nvSpPr>
        <p:spPr>
          <a:xfrm>
            <a:off x="502920" y="3008376"/>
            <a:ext cx="7391095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635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3" name="Shape 9"/>
          <p:cNvSpPr/>
          <p:nvPr/>
        </p:nvSpPr>
        <p:spPr>
          <a:xfrm>
            <a:off x="649224" y="3154680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396" y="3246852"/>
            <a:ext cx="199705" cy="19970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143000" y="3127248"/>
            <a:ext cx="6613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a inovace pro region</a:t>
            </a:r>
            <a:endParaRPr lang="en-US" sz="1380"/>
          </a:p>
        </p:txBody>
      </p:sp>
      <p:sp>
        <p:nvSpPr>
          <p:cNvPr id="16" name="Text 11"/>
          <p:cNvSpPr/>
          <p:nvPr/>
        </p:nvSpPr>
        <p:spPr>
          <a:xfrm>
            <a:off x="1143000" y="3410712"/>
            <a:ext cx="6613855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Testování AI, konzultace a vzdělávání pro MSP a veřejné služby.</a:t>
            </a:r>
            <a:endParaRPr lang="en-US" sz="1100"/>
          </a:p>
        </p:txBody>
      </p:sp>
      <p:sp>
        <p:nvSpPr>
          <p:cNvPr id="17" name="Shape 12"/>
          <p:cNvSpPr/>
          <p:nvPr/>
        </p:nvSpPr>
        <p:spPr>
          <a:xfrm>
            <a:off x="502920" y="4142232"/>
            <a:ext cx="7391095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635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8" name="Shape 13"/>
          <p:cNvSpPr/>
          <p:nvPr/>
        </p:nvSpPr>
        <p:spPr>
          <a:xfrm>
            <a:off x="649224" y="4288536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396" y="4380708"/>
            <a:ext cx="199705" cy="199705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143000" y="4261104"/>
            <a:ext cx="6613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Udržitelnost a živá laboratoř</a:t>
            </a:r>
            <a:endParaRPr lang="en-US" sz="1380"/>
          </a:p>
        </p:txBody>
      </p:sp>
      <p:sp>
        <p:nvSpPr>
          <p:cNvPr id="21" name="Text 15"/>
          <p:cNvSpPr/>
          <p:nvPr/>
        </p:nvSpPr>
        <p:spPr>
          <a:xfrm>
            <a:off x="1143000" y="4544568"/>
            <a:ext cx="6613855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Plán udržitelnosti do roku 2030: energie, emise, odpady, voda, mobilita a odpovědné nákupy. Výsledky využívat i ve výuce, výzkumu a závěrečných pracích.</a:t>
            </a:r>
            <a:endParaRPr lang="en-US" sz="1100"/>
          </a:p>
        </p:txBody>
      </p:sp>
      <p:sp>
        <p:nvSpPr>
          <p:cNvPr id="22" name="Shape 16"/>
          <p:cNvSpPr/>
          <p:nvPr/>
        </p:nvSpPr>
        <p:spPr>
          <a:xfrm>
            <a:off x="502920" y="5276088"/>
            <a:ext cx="7391095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635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23" name="Shape 17"/>
          <p:cNvSpPr/>
          <p:nvPr/>
        </p:nvSpPr>
        <p:spPr>
          <a:xfrm>
            <a:off x="649224" y="5422392"/>
            <a:ext cx="384048" cy="384048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396" y="5514564"/>
            <a:ext cx="199705" cy="199705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1143000" y="5394960"/>
            <a:ext cx="661385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pomáhá regionu</a:t>
            </a:r>
            <a:endParaRPr lang="en-US" sz="1380"/>
          </a:p>
        </p:txBody>
      </p:sp>
      <p:sp>
        <p:nvSpPr>
          <p:cNvPr id="26" name="Text 19"/>
          <p:cNvSpPr/>
          <p:nvPr/>
        </p:nvSpPr>
        <p:spPr>
          <a:xfrm>
            <a:off x="1143000" y="5678424"/>
            <a:ext cx="6613855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Dobrovolnictví — smysluplná pomoc tam, kde je potřeba. Univerzita třetího věku. Popularizace vědy.</a:t>
            </a:r>
            <a:endParaRPr lang="en-US" sz="1100"/>
          </a:p>
        </p:txBody>
      </p:sp>
      <p:pic>
        <p:nvPicPr>
          <p:cNvPr id="27" name="Image 5" descr="/home/claude/assets/utb-logo-transparen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29" name="Text 21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26</a:t>
            </a:r>
            <a:endParaRPr lang="en-US" sz="1170"/>
          </a:p>
        </p:txBody>
      </p:sp>
      <p:sp>
        <p:nvSpPr>
          <p:cNvPr id="30" name="Shape 22"/>
          <p:cNvSpPr/>
          <p:nvPr/>
        </p:nvSpPr>
        <p:spPr>
          <a:xfrm>
            <a:off x="10865815" y="6473952"/>
            <a:ext cx="822960" cy="256032"/>
          </a:xfrm>
          <a:prstGeom prst="roundRect">
            <a:avLst>
              <a:gd name="adj" fmla="val 50000"/>
            </a:avLst>
          </a:prstGeom>
          <a:solidFill>
            <a:srgbClr val="1A0B2E">
              <a:alpha val="7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1" name="Text 23"/>
          <p:cNvSpPr/>
          <p:nvPr/>
        </p:nvSpPr>
        <p:spPr>
          <a:xfrm>
            <a:off x="10865815" y="6473952"/>
            <a:ext cx="8229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7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26</a:t>
            </a:r>
            <a:endParaRPr lang="en-US" sz="117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A0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utb-letters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0B2E">
              <a:alpha val="70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Shape 1"/>
          <p:cNvSpPr/>
          <p:nvPr/>
        </p:nvSpPr>
        <p:spPr>
          <a:xfrm>
            <a:off x="-1" y="3337560"/>
            <a:ext cx="12191695" cy="3977640"/>
          </a:xfrm>
          <a:prstGeom prst="rect">
            <a:avLst/>
          </a:prstGeom>
          <a:solidFill>
            <a:srgbClr val="1A0B2E">
              <a:alpha val="96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502920" y="4572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ZÁVĚREČNÝ ZÁVAZEK</a:t>
            </a:r>
            <a:endParaRPr lang="en-US" sz="1380"/>
          </a:p>
        </p:txBody>
      </p:sp>
      <p:sp>
        <p:nvSpPr>
          <p:cNvPr id="6" name="Text 3"/>
          <p:cNvSpPr/>
          <p:nvPr/>
        </p:nvSpPr>
        <p:spPr>
          <a:xfrm>
            <a:off x="502920" y="3246120"/>
            <a:ext cx="1060704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30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UTB, na kterou budou hrdí studenti, absolventi i zaměstnanci.</a:t>
            </a:r>
            <a:endParaRPr lang="en-US" sz="3000"/>
          </a:p>
        </p:txBody>
      </p:sp>
      <p:sp>
        <p:nvSpPr>
          <p:cNvPr id="7" name="Text 4"/>
          <p:cNvSpPr/>
          <p:nvPr/>
        </p:nvSpPr>
        <p:spPr>
          <a:xfrm>
            <a:off x="502920" y="4297680"/>
            <a:ext cx="98755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49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Kvalitní vzdělávání · svobodné a odpovědné bádání · profesní růst lidí · spolupráce s regionem i světem · konkrétní společenský a ekonomický přínos.</a:t>
            </a:r>
            <a:endParaRPr lang="en-US" sz="1490"/>
          </a:p>
        </p:txBody>
      </p:sp>
      <p:sp>
        <p:nvSpPr>
          <p:cNvPr id="8" name="Shape 5"/>
          <p:cNvSpPr/>
          <p:nvPr/>
        </p:nvSpPr>
        <p:spPr>
          <a:xfrm>
            <a:off x="502920" y="5120640"/>
            <a:ext cx="1005840" cy="41148"/>
          </a:xfrm>
          <a:prstGeom prst="rect">
            <a:avLst/>
          </a:prstGeom>
          <a:solidFill>
            <a:srgbClr val="F0801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502920" y="5230368"/>
            <a:ext cx="9144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 err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Posuňme</a:t>
            </a:r>
            <a:r>
              <a:rPr lang="en-US" sz="220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UTB </a:t>
            </a:r>
            <a:r>
              <a:rPr lang="en-US" sz="2200" b="1" dirty="0" err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výš</a:t>
            </a:r>
            <a:r>
              <a:rPr lang="en-US" sz="220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cs-CZ" sz="220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</a:t>
            </a:r>
            <a:r>
              <a:rPr lang="en-US" sz="220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SPOLEČNĚ</a:t>
            </a:r>
            <a:r>
              <a:rPr lang="cs-CZ" sz="2200" b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502920" y="598932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65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A0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548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PODĚKOVÁNÍ</a:t>
            </a:r>
            <a:endParaRPr lang="en-US" sz="1380"/>
          </a:p>
        </p:txBody>
      </p:sp>
      <p:sp>
        <p:nvSpPr>
          <p:cNvPr id="3" name="Text 1"/>
          <p:cNvSpPr/>
          <p:nvPr/>
        </p:nvSpPr>
        <p:spPr>
          <a:xfrm>
            <a:off x="502920" y="1874520"/>
            <a:ext cx="1118585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30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Dovolte mi nyní poděkovat.</a:t>
            </a:r>
            <a:endParaRPr lang="en-US" sz="3000"/>
          </a:p>
        </p:txBody>
      </p:sp>
      <p:sp>
        <p:nvSpPr>
          <p:cNvPr id="4" name="Text 2"/>
          <p:cNvSpPr/>
          <p:nvPr/>
        </p:nvSpPr>
        <p:spPr>
          <a:xfrm>
            <a:off x="502920" y="2743200"/>
            <a:ext cx="111858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98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Děkuji za vaši pozornost.</a:t>
            </a:r>
            <a:endParaRPr lang="en-US" sz="1980"/>
          </a:p>
        </p:txBody>
      </p:sp>
      <p:sp>
        <p:nvSpPr>
          <p:cNvPr id="5" name="Text 3"/>
          <p:cNvSpPr/>
          <p:nvPr/>
        </p:nvSpPr>
        <p:spPr>
          <a:xfrm>
            <a:off x="502920" y="3273552"/>
            <a:ext cx="111858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98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Děkuji, že mám možnost zde vystoupit se svým programem.</a:t>
            </a:r>
            <a:endParaRPr lang="en-US" sz="1980"/>
          </a:p>
        </p:txBody>
      </p:sp>
      <p:sp>
        <p:nvSpPr>
          <p:cNvPr id="6" name="Text 4"/>
          <p:cNvSpPr/>
          <p:nvPr/>
        </p:nvSpPr>
        <p:spPr>
          <a:xfrm>
            <a:off x="502920" y="3803904"/>
            <a:ext cx="111858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98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Děkuji</a:t>
            </a:r>
            <a:r>
              <a:rPr lang="en-US" sz="198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198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že</a:t>
            </a:r>
            <a:r>
              <a:rPr lang="en-US" sz="198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98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patřím</a:t>
            </a:r>
            <a:r>
              <a:rPr lang="en-US" sz="198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98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</a:t>
            </a:r>
            <a:r>
              <a:rPr lang="en-US" sz="198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98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komunitě</a:t>
            </a:r>
            <a:r>
              <a:rPr lang="en-US" sz="198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UTB </a:t>
            </a:r>
            <a:r>
              <a:rPr lang="cs-CZ" sz="198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</a:t>
            </a:r>
            <a:r>
              <a:rPr lang="en-US" sz="198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98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mojí</a:t>
            </a:r>
            <a:r>
              <a:rPr lang="en-US" sz="198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98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profesní</a:t>
            </a:r>
            <a:r>
              <a:rPr lang="en-US" sz="198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98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rodině</a:t>
            </a:r>
            <a:r>
              <a:rPr lang="en-US" sz="198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980" dirty="0"/>
          </a:p>
        </p:txBody>
      </p:sp>
      <p:sp>
        <p:nvSpPr>
          <p:cNvPr id="7" name="Text 5"/>
          <p:cNvSpPr/>
          <p:nvPr/>
        </p:nvSpPr>
        <p:spPr>
          <a:xfrm>
            <a:off x="502920" y="4334256"/>
            <a:ext cx="111858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98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Děkuji</a:t>
            </a:r>
            <a:r>
              <a:rPr lang="cs-CZ" sz="198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98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98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mojí</a:t>
            </a:r>
            <a:r>
              <a:rPr lang="en-US" sz="198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98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rodině</a:t>
            </a:r>
            <a:r>
              <a:rPr lang="en-US" sz="198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198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že</a:t>
            </a:r>
            <a:r>
              <a:rPr lang="en-US" sz="198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98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mě</a:t>
            </a:r>
            <a:r>
              <a:rPr lang="en-US" sz="198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98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podporuje</a:t>
            </a:r>
            <a:r>
              <a:rPr lang="en-US" sz="198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</a:t>
            </a:r>
            <a:r>
              <a:rPr lang="en-US" sz="1980" dirty="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miluje</a:t>
            </a:r>
            <a:r>
              <a:rPr lang="en-US" sz="1980" dirty="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980" dirty="0"/>
          </a:p>
        </p:txBody>
      </p:sp>
      <p:sp>
        <p:nvSpPr>
          <p:cNvPr id="8" name="Text 6"/>
          <p:cNvSpPr/>
          <p:nvPr/>
        </p:nvSpPr>
        <p:spPr>
          <a:xfrm>
            <a:off x="502920" y="4864608"/>
            <a:ext cx="111858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98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Děkuji, </a:t>
            </a:r>
            <a:r>
              <a:rPr lang="cs-CZ" sz="198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 to, </a:t>
            </a:r>
            <a:r>
              <a:rPr lang="en-US" sz="198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že</a:t>
            </a:r>
            <a:r>
              <a:rPr lang="en-US" sz="198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98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mohu</a:t>
            </a:r>
            <a:r>
              <a:rPr lang="en-US" sz="198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cs-CZ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občas </a:t>
            </a:r>
            <a:r>
              <a:rPr lang="en-US" sz="1980" err="1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vyletět</a:t>
            </a:r>
            <a:r>
              <a:rPr lang="en-US" sz="198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do oblak a vidět svět z nadhledu.</a:t>
            </a:r>
            <a:endParaRPr lang="en-US" sz="1980"/>
          </a:p>
        </p:txBody>
      </p:sp>
      <p:sp>
        <p:nvSpPr>
          <p:cNvPr id="9" name="Shape 7"/>
          <p:cNvSpPr/>
          <p:nvPr/>
        </p:nvSpPr>
        <p:spPr>
          <a:xfrm>
            <a:off x="502920" y="5532120"/>
            <a:ext cx="1005840" cy="45720"/>
          </a:xfrm>
          <a:prstGeom prst="rect">
            <a:avLst/>
          </a:prstGeom>
          <a:solidFill>
            <a:srgbClr val="F0801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502920" y="5715000"/>
            <a:ext cx="111858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i="1" dirty="0" err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Jsem</a:t>
            </a:r>
            <a:r>
              <a:rPr lang="en-US" sz="2200" b="1" i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200" b="1" i="1" dirty="0" err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rád</a:t>
            </a:r>
            <a:r>
              <a:rPr lang="en-US" sz="2200" b="1" i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2200" b="1" i="1" dirty="0" err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že</a:t>
            </a:r>
            <a:r>
              <a:rPr lang="en-US" sz="2200" b="1" i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200" b="1" i="1" dirty="0" err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Vás</a:t>
            </a:r>
            <a:r>
              <a:rPr lang="en-US" sz="2200" b="1" i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200" b="1" i="1" dirty="0" err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mám</a:t>
            </a:r>
            <a:r>
              <a:rPr lang="en-US" sz="2200" b="1" i="1" dirty="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2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2511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stage-banner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695" cy="148132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1481328"/>
          </a:xfrm>
          <a:prstGeom prst="rect">
            <a:avLst/>
          </a:prstGeom>
          <a:solidFill>
            <a:srgbClr val="1A0B2E">
              <a:alpha val="68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Shape 1"/>
          <p:cNvSpPr/>
          <p:nvPr/>
        </p:nvSpPr>
        <p:spPr>
          <a:xfrm>
            <a:off x="0" y="978408"/>
            <a:ext cx="12191695" cy="502920"/>
          </a:xfrm>
          <a:prstGeom prst="rect">
            <a:avLst/>
          </a:prstGeom>
          <a:solidFill>
            <a:srgbClr val="1A0B2E">
              <a:alpha val="4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502920" y="329184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VÝCHODISKO</a:t>
            </a:r>
            <a:endParaRPr lang="en-US" sz="1380"/>
          </a:p>
        </p:txBody>
      </p:sp>
      <p:sp>
        <p:nvSpPr>
          <p:cNvPr id="6" name="Text 3"/>
          <p:cNvSpPr/>
          <p:nvPr/>
        </p:nvSpPr>
        <p:spPr>
          <a:xfrm>
            <a:off x="502920" y="621792"/>
            <a:ext cx="111858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UTB stojí před rozhodujícím obdobím</a:t>
            </a:r>
            <a:endParaRPr lang="en-US" sz="2200"/>
          </a:p>
        </p:txBody>
      </p:sp>
      <p:sp>
        <p:nvSpPr>
          <p:cNvPr id="7" name="Text 4"/>
          <p:cNvSpPr/>
          <p:nvPr/>
        </p:nvSpPr>
        <p:spPr>
          <a:xfrm>
            <a:off x="502920" y="1097280"/>
            <a:ext cx="111858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20">
                <a:solidFill>
                  <a:srgbClr val="F0EA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Demografie, rozšiřování využití AI, trh práce a tlak na změny v akreditacích — nutnost transformace a zeštíhlení programů, mezinárodní konkurence vyžadují jasné priority a taky jasné kroky.</a:t>
            </a:r>
            <a:endParaRPr lang="en-US" sz="1320"/>
          </a:p>
        </p:txBody>
      </p:sp>
      <p:sp>
        <p:nvSpPr>
          <p:cNvPr id="8" name="Shape 5"/>
          <p:cNvSpPr/>
          <p:nvPr/>
        </p:nvSpPr>
        <p:spPr>
          <a:xfrm>
            <a:off x="502920" y="1691640"/>
            <a:ext cx="5455768" cy="1783080"/>
          </a:xfrm>
          <a:prstGeom prst="roundRect">
            <a:avLst>
              <a:gd name="adj" fmla="val 4103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Shape 6"/>
          <p:cNvSpPr/>
          <p:nvPr/>
        </p:nvSpPr>
        <p:spPr>
          <a:xfrm>
            <a:off x="722376" y="1892808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104" y="2002536"/>
            <a:ext cx="237744" cy="23774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325880" y="1892808"/>
            <a:ext cx="44499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Proměna výuky</a:t>
            </a:r>
            <a:endParaRPr lang="en-US" sz="1550"/>
          </a:p>
        </p:txBody>
      </p:sp>
      <p:sp>
        <p:nvSpPr>
          <p:cNvPr id="12" name="Text 8"/>
          <p:cNvSpPr/>
          <p:nvPr/>
        </p:nvSpPr>
        <p:spPr>
          <a:xfrm>
            <a:off x="722376" y="2468880"/>
            <a:ext cx="501685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2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Budoucnost vzdělávání v nových akreditacích: integrace AI do předmětů, důraz na kvalitu, společné první ročníky, silnější projektová výuka s firmami.</a:t>
            </a:r>
            <a:endParaRPr lang="en-US" sz="1270"/>
          </a:p>
        </p:txBody>
      </p:sp>
      <p:sp>
        <p:nvSpPr>
          <p:cNvPr id="13" name="Shape 9"/>
          <p:cNvSpPr/>
          <p:nvPr/>
        </p:nvSpPr>
        <p:spPr>
          <a:xfrm>
            <a:off x="6233008" y="1691640"/>
            <a:ext cx="5455768" cy="1783080"/>
          </a:xfrm>
          <a:prstGeom prst="roundRect">
            <a:avLst>
              <a:gd name="adj" fmla="val 4103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Shape 10"/>
          <p:cNvSpPr/>
          <p:nvPr/>
        </p:nvSpPr>
        <p:spPr>
          <a:xfrm>
            <a:off x="6452464" y="1892808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2192" y="2002536"/>
            <a:ext cx="237744" cy="23774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7055968" y="1892808"/>
            <a:ext cx="44499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Nástup AI</a:t>
            </a:r>
            <a:endParaRPr lang="en-US" sz="1550"/>
          </a:p>
        </p:txBody>
      </p:sp>
      <p:sp>
        <p:nvSpPr>
          <p:cNvPr id="17" name="Text 12"/>
          <p:cNvSpPr/>
          <p:nvPr/>
        </p:nvSpPr>
        <p:spPr>
          <a:xfrm>
            <a:off x="6452464" y="2468880"/>
            <a:ext cx="501685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2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Centrum AI jako průřezová kompetence pro studenty i akademiky — placené licence pro práci i správu univerzity, zjednodušení a narovnání procesů.</a:t>
            </a:r>
            <a:endParaRPr lang="en-US" sz="1270"/>
          </a:p>
        </p:txBody>
      </p:sp>
      <p:sp>
        <p:nvSpPr>
          <p:cNvPr id="18" name="Shape 13"/>
          <p:cNvSpPr/>
          <p:nvPr/>
        </p:nvSpPr>
        <p:spPr>
          <a:xfrm>
            <a:off x="502920" y="3675888"/>
            <a:ext cx="5455768" cy="1783080"/>
          </a:xfrm>
          <a:prstGeom prst="roundRect">
            <a:avLst>
              <a:gd name="adj" fmla="val 4103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9" name="Shape 14"/>
          <p:cNvSpPr/>
          <p:nvPr/>
        </p:nvSpPr>
        <p:spPr>
          <a:xfrm>
            <a:off x="722376" y="3877056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104" y="3986784"/>
            <a:ext cx="237744" cy="237744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325880" y="3877056"/>
            <a:ext cx="44499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Tlak na kvalitu</a:t>
            </a:r>
            <a:endParaRPr lang="en-US" sz="1550"/>
          </a:p>
        </p:txBody>
      </p:sp>
      <p:sp>
        <p:nvSpPr>
          <p:cNvPr id="22" name="Text 16"/>
          <p:cNvSpPr/>
          <p:nvPr/>
        </p:nvSpPr>
        <p:spPr>
          <a:xfrm>
            <a:off x="722376" y="4453128"/>
            <a:ext cx="501685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2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Dopad výuky, výzkumu i třetí role musí být viditelný.</a:t>
            </a:r>
            <a:endParaRPr lang="en-US" sz="1270"/>
          </a:p>
        </p:txBody>
      </p:sp>
      <p:sp>
        <p:nvSpPr>
          <p:cNvPr id="23" name="Shape 17"/>
          <p:cNvSpPr/>
          <p:nvPr/>
        </p:nvSpPr>
        <p:spPr>
          <a:xfrm>
            <a:off x="6233008" y="3675888"/>
            <a:ext cx="5455768" cy="1783080"/>
          </a:xfrm>
          <a:prstGeom prst="roundRect">
            <a:avLst>
              <a:gd name="adj" fmla="val 4103"/>
            </a:avLst>
          </a:prstGeom>
          <a:solidFill>
            <a:srgbClr val="341A5C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4" name="Shape 18"/>
          <p:cNvSpPr/>
          <p:nvPr/>
        </p:nvSpPr>
        <p:spPr>
          <a:xfrm>
            <a:off x="6452464" y="3877056"/>
            <a:ext cx="457200" cy="457200"/>
          </a:xfrm>
          <a:prstGeom prst="ellipse">
            <a:avLst/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2192" y="3986784"/>
            <a:ext cx="237744" cy="237744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7055968" y="3877056"/>
            <a:ext cx="44499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Zlínský region</a:t>
            </a:r>
            <a:endParaRPr lang="en-US" sz="1550"/>
          </a:p>
        </p:txBody>
      </p:sp>
      <p:sp>
        <p:nvSpPr>
          <p:cNvPr id="27" name="Text 20"/>
          <p:cNvSpPr/>
          <p:nvPr/>
        </p:nvSpPr>
        <p:spPr>
          <a:xfrm>
            <a:off x="6452464" y="4453128"/>
            <a:ext cx="5016856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2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 firem, škol, nemocnic a veřejné správy i pro společné projekty.</a:t>
            </a:r>
            <a:endParaRPr lang="en-US" sz="1270"/>
          </a:p>
        </p:txBody>
      </p:sp>
      <p:sp>
        <p:nvSpPr>
          <p:cNvPr id="28" name="Shape 21"/>
          <p:cNvSpPr/>
          <p:nvPr/>
        </p:nvSpPr>
        <p:spPr>
          <a:xfrm>
            <a:off x="502920" y="5687568"/>
            <a:ext cx="11185855" cy="676656"/>
          </a:xfrm>
          <a:prstGeom prst="roundRect">
            <a:avLst>
              <a:gd name="adj" fmla="val 10811"/>
            </a:avLst>
          </a:prstGeom>
          <a:solidFill>
            <a:srgbClr val="F0801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9" name="Text 22"/>
          <p:cNvSpPr/>
          <p:nvPr/>
        </p:nvSpPr>
        <p:spPr>
          <a:xfrm>
            <a:off x="777240" y="5687568"/>
            <a:ext cx="10637215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380" b="1" i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Volby nevnímám jako souboj, ale jako důležitý milník, který může na UTB lépe nastavit další směřování a v konečné fázi i lepší výsledky.</a:t>
            </a:r>
            <a:endParaRPr lang="en-US" sz="1380"/>
          </a:p>
        </p:txBody>
      </p:sp>
      <p:pic>
        <p:nvPicPr>
          <p:cNvPr id="30" name="Image 5" descr="/home/claude/assets/utb-logo-whit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32" name="Text 24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BBA9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26</a:t>
            </a:r>
            <a:endParaRPr lang="en-US" sz="117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assets/colleagues-banner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1695" cy="148132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1481328"/>
          </a:xfrm>
          <a:prstGeom prst="rect">
            <a:avLst/>
          </a:prstGeom>
          <a:solidFill>
            <a:srgbClr val="1A0B2E">
              <a:alpha val="68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Shape 1"/>
          <p:cNvSpPr/>
          <p:nvPr/>
        </p:nvSpPr>
        <p:spPr>
          <a:xfrm>
            <a:off x="0" y="978408"/>
            <a:ext cx="12191695" cy="502920"/>
          </a:xfrm>
          <a:prstGeom prst="rect">
            <a:avLst/>
          </a:prstGeom>
          <a:solidFill>
            <a:srgbClr val="1A0B2E">
              <a:alpha val="45000"/>
            </a:srgbClr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502920" y="329184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DOPAD PROGRAMU</a:t>
            </a:r>
            <a:endParaRPr lang="en-US" sz="1380"/>
          </a:p>
        </p:txBody>
      </p:sp>
      <p:sp>
        <p:nvSpPr>
          <p:cNvPr id="6" name="Text 3"/>
          <p:cNvSpPr/>
          <p:nvPr/>
        </p:nvSpPr>
        <p:spPr>
          <a:xfrm>
            <a:off x="502920" y="621792"/>
            <a:ext cx="11185855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 získají studenti, akademici a region</a:t>
            </a:r>
            <a:endParaRPr lang="en-US" sz="2200"/>
          </a:p>
        </p:txBody>
      </p:sp>
      <p:sp>
        <p:nvSpPr>
          <p:cNvPr id="7" name="Text 4"/>
          <p:cNvSpPr/>
          <p:nvPr/>
        </p:nvSpPr>
        <p:spPr>
          <a:xfrm>
            <a:off x="502920" y="1097280"/>
            <a:ext cx="1118585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20">
                <a:solidFill>
                  <a:srgbClr val="F0EAF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Tři cílové skupiny, jeden společný směr UTB.</a:t>
            </a:r>
            <a:endParaRPr lang="en-US" sz="1320"/>
          </a:p>
        </p:txBody>
      </p:sp>
      <p:sp>
        <p:nvSpPr>
          <p:cNvPr id="8" name="Shape 5"/>
          <p:cNvSpPr/>
          <p:nvPr/>
        </p:nvSpPr>
        <p:spPr>
          <a:xfrm>
            <a:off x="502920" y="1691640"/>
            <a:ext cx="3545738" cy="320040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9" name="Shape 6"/>
          <p:cNvSpPr/>
          <p:nvPr/>
        </p:nvSpPr>
        <p:spPr>
          <a:xfrm>
            <a:off x="1955749" y="1984248"/>
            <a:ext cx="640080" cy="64008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9368" y="2137867"/>
            <a:ext cx="332842" cy="33284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02920" y="2788920"/>
            <a:ext cx="354573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Studenti</a:t>
            </a:r>
            <a:endParaRPr lang="en-US" sz="1760"/>
          </a:p>
        </p:txBody>
      </p:sp>
      <p:sp>
        <p:nvSpPr>
          <p:cNvPr id="12" name="Text 8"/>
          <p:cNvSpPr/>
          <p:nvPr/>
        </p:nvSpPr>
        <p:spPr>
          <a:xfrm>
            <a:off x="822960" y="3246120"/>
            <a:ext cx="2905658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26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Kvalitnější studium, praxe, projekty, mezinárodní zkušenost, wellbeing a hlavně dlouhodobě perspektivní a živější kampus.</a:t>
            </a:r>
            <a:endParaRPr lang="en-US" sz="1260"/>
          </a:p>
        </p:txBody>
      </p:sp>
      <p:sp>
        <p:nvSpPr>
          <p:cNvPr id="13" name="Shape 9"/>
          <p:cNvSpPr/>
          <p:nvPr/>
        </p:nvSpPr>
        <p:spPr>
          <a:xfrm>
            <a:off x="4322978" y="1691640"/>
            <a:ext cx="3545738" cy="320040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4" name="Shape 10"/>
          <p:cNvSpPr/>
          <p:nvPr/>
        </p:nvSpPr>
        <p:spPr>
          <a:xfrm>
            <a:off x="5775808" y="1984248"/>
            <a:ext cx="640080" cy="64008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9427" y="2137867"/>
            <a:ext cx="332842" cy="33284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4322978" y="2788920"/>
            <a:ext cx="354573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Akademici a zaměstnanci</a:t>
            </a:r>
            <a:endParaRPr lang="en-US" sz="1760"/>
          </a:p>
        </p:txBody>
      </p:sp>
      <p:sp>
        <p:nvSpPr>
          <p:cNvPr id="17" name="Text 12"/>
          <p:cNvSpPr/>
          <p:nvPr/>
        </p:nvSpPr>
        <p:spPr>
          <a:xfrm>
            <a:off x="4643018" y="3246120"/>
            <a:ext cx="2905658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26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Čas na odbornou práci, kariérní růst, uznání výuky, procesně propojenou servisní podporu a bezpečné prostředí.</a:t>
            </a:r>
            <a:endParaRPr lang="en-US" sz="1260"/>
          </a:p>
        </p:txBody>
      </p:sp>
      <p:sp>
        <p:nvSpPr>
          <p:cNvPr id="18" name="Shape 13"/>
          <p:cNvSpPr/>
          <p:nvPr/>
        </p:nvSpPr>
        <p:spPr>
          <a:xfrm>
            <a:off x="8143037" y="1691640"/>
            <a:ext cx="3545738" cy="320040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9" name="Shape 14"/>
          <p:cNvSpPr/>
          <p:nvPr/>
        </p:nvSpPr>
        <p:spPr>
          <a:xfrm>
            <a:off x="9595866" y="1984248"/>
            <a:ext cx="640080" cy="64008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49485" y="2137867"/>
            <a:ext cx="332842" cy="332842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8143037" y="2788920"/>
            <a:ext cx="3545738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6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Region a partneři</a:t>
            </a:r>
            <a:endParaRPr lang="en-US" sz="1760"/>
          </a:p>
        </p:txBody>
      </p:sp>
      <p:sp>
        <p:nvSpPr>
          <p:cNvPr id="22" name="Text 16"/>
          <p:cNvSpPr/>
          <p:nvPr/>
        </p:nvSpPr>
        <p:spPr>
          <a:xfrm>
            <a:off x="8463077" y="3246120"/>
            <a:ext cx="2905658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26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Růst populace v regionu, mezinárodní kampus, AI kapacity, start-upy/spin-offy, investice, CŽV a řešení reálných problémů.</a:t>
            </a:r>
            <a:endParaRPr lang="en-US" sz="1260"/>
          </a:p>
        </p:txBody>
      </p:sp>
      <p:sp>
        <p:nvSpPr>
          <p:cNvPr id="23" name="Shape 17"/>
          <p:cNvSpPr/>
          <p:nvPr/>
        </p:nvSpPr>
        <p:spPr>
          <a:xfrm>
            <a:off x="502920" y="5166360"/>
            <a:ext cx="11185855" cy="731520"/>
          </a:xfrm>
          <a:prstGeom prst="roundRect">
            <a:avLst>
              <a:gd name="adj" fmla="val 10000"/>
            </a:avLst>
          </a:prstGeom>
          <a:solidFill>
            <a:srgbClr val="25113F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4" name="Text 18"/>
          <p:cNvSpPr/>
          <p:nvPr/>
        </p:nvSpPr>
        <p:spPr>
          <a:xfrm>
            <a:off x="822960" y="5166360"/>
            <a:ext cx="1054577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40" b="1" i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pro studenty, akademiky, region a budoucnost — otevřená světu, kapitálu, technologiím a novým firmám.</a:t>
            </a:r>
            <a:endParaRPr lang="en-US" sz="1440"/>
          </a:p>
        </p:txBody>
      </p:sp>
      <p:pic>
        <p:nvPicPr>
          <p:cNvPr id="25" name="Image 4" descr="/home/claude/assets/utb-logo-transpar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27" name="Text 20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26</a:t>
            </a:r>
            <a:endParaRPr lang="en-US" sz="117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4F0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380" b="1" kern="0" spc="200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PRINCIPY VEDENÍ UNIVERZITY</a:t>
            </a:r>
            <a:endParaRPr lang="en-US" sz="138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30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Strategie s jasným investičním záměrem</a:t>
            </a:r>
            <a:endParaRPr lang="en-US" sz="2300"/>
          </a:p>
        </p:txBody>
      </p:sp>
      <p:sp>
        <p:nvSpPr>
          <p:cNvPr id="4" name="Text 2"/>
          <p:cNvSpPr/>
          <p:nvPr/>
        </p:nvSpPr>
        <p:spPr>
          <a:xfrm>
            <a:off x="502920" y="1115568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90" i="1">
                <a:solidFill>
                  <a:srgbClr val="F080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Méně formalismu. Více důvěry, služeb a výsledků.</a:t>
            </a:r>
            <a:endParaRPr lang="en-US" sz="149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5455768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722376" y="1892808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2002536"/>
            <a:ext cx="237744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325880" y="1892808"/>
            <a:ext cx="44499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Respekt k fakultám</a:t>
            </a:r>
            <a:endParaRPr lang="en-US" sz="1550"/>
          </a:p>
        </p:txBody>
      </p:sp>
      <p:sp>
        <p:nvSpPr>
          <p:cNvPr id="9" name="Text 6"/>
          <p:cNvSpPr/>
          <p:nvPr/>
        </p:nvSpPr>
        <p:spPr>
          <a:xfrm>
            <a:off x="722376" y="2496312"/>
            <a:ext cx="501685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2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Rektorát využívá procesní přístup a best practices — je servisem, ctí autonomii fakult, sjednocuje standardy a data, ne dále centralizuje.</a:t>
            </a:r>
            <a:endParaRPr lang="en-US" sz="1270"/>
          </a:p>
        </p:txBody>
      </p:sp>
      <p:sp>
        <p:nvSpPr>
          <p:cNvPr id="10" name="Shape 7"/>
          <p:cNvSpPr/>
          <p:nvPr/>
        </p:nvSpPr>
        <p:spPr>
          <a:xfrm>
            <a:off x="6233008" y="1691640"/>
            <a:ext cx="5455768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1" name="Shape 8"/>
          <p:cNvSpPr/>
          <p:nvPr/>
        </p:nvSpPr>
        <p:spPr>
          <a:xfrm>
            <a:off x="6452464" y="1892808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2192" y="2002536"/>
            <a:ext cx="237744" cy="23774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055968" y="1892808"/>
            <a:ext cx="44499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Důvěra, odpovědnost</a:t>
            </a:r>
            <a:endParaRPr lang="en-US" sz="1550"/>
          </a:p>
        </p:txBody>
      </p:sp>
      <p:sp>
        <p:nvSpPr>
          <p:cNvPr id="14" name="Text 10"/>
          <p:cNvSpPr/>
          <p:nvPr/>
        </p:nvSpPr>
        <p:spPr>
          <a:xfrm>
            <a:off x="6452464" y="2496312"/>
            <a:ext cx="501685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2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Otevřená komunikace, předvídatelné prostředí a jasné kompetence pro studenty i zaměstnance.</a:t>
            </a:r>
            <a:endParaRPr lang="en-US" sz="1270"/>
          </a:p>
        </p:txBody>
      </p:sp>
      <p:sp>
        <p:nvSpPr>
          <p:cNvPr id="15" name="Shape 11"/>
          <p:cNvSpPr/>
          <p:nvPr/>
        </p:nvSpPr>
        <p:spPr>
          <a:xfrm>
            <a:off x="502920" y="3858768"/>
            <a:ext cx="5455768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6" name="Shape 12"/>
          <p:cNvSpPr/>
          <p:nvPr/>
        </p:nvSpPr>
        <p:spPr>
          <a:xfrm>
            <a:off x="722376" y="4059936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104" y="4169664"/>
            <a:ext cx="237744" cy="23774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325880" y="4059936"/>
            <a:ext cx="44499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Měřitelnost bez formalismu</a:t>
            </a:r>
            <a:endParaRPr lang="en-US" sz="1550"/>
          </a:p>
        </p:txBody>
      </p:sp>
      <p:sp>
        <p:nvSpPr>
          <p:cNvPr id="19" name="Text 14"/>
          <p:cNvSpPr/>
          <p:nvPr/>
        </p:nvSpPr>
        <p:spPr>
          <a:xfrm>
            <a:off x="722376" y="4663440"/>
            <a:ext cx="501685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2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Každá priorita má svého vlastníka, harmonogram a předem definované smysluplné indikátory.</a:t>
            </a:r>
            <a:endParaRPr lang="en-US" sz="1270"/>
          </a:p>
        </p:txBody>
      </p:sp>
      <p:sp>
        <p:nvSpPr>
          <p:cNvPr id="20" name="Shape 15"/>
          <p:cNvSpPr/>
          <p:nvPr/>
        </p:nvSpPr>
        <p:spPr>
          <a:xfrm>
            <a:off x="6233008" y="3858768"/>
            <a:ext cx="5455768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EAE2F5"/>
            </a:solidFill>
            <a:prstDash val="solid"/>
          </a:ln>
          <a:effectLst>
            <a:outerShdw blurRad="76200" dist="25400" dir="5400000" algn="bl" rotWithShape="0">
              <a:srgbClr val="5B4A82">
                <a:alpha val="10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21" name="Shape 16"/>
          <p:cNvSpPr/>
          <p:nvPr/>
        </p:nvSpPr>
        <p:spPr>
          <a:xfrm>
            <a:off x="6452464" y="4059936"/>
            <a:ext cx="457200" cy="457200"/>
          </a:xfrm>
          <a:prstGeom prst="ellipse">
            <a:avLst/>
          </a:prstGeom>
          <a:solidFill>
            <a:srgbClr val="EAE2F5"/>
          </a:solidFill>
          <a:ln/>
          <a:effectLst>
            <a:outerShdw blurRad="76200" dist="25400" dir="5400000" algn="bl" rotWithShape="0">
              <a:srgbClr val="2B1750">
                <a:alpha val="18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2192" y="4169664"/>
            <a:ext cx="237744" cy="237744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7055968" y="4059936"/>
            <a:ext cx="4449928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b="1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Partnerství místo izolace</a:t>
            </a:r>
            <a:endParaRPr lang="en-US" sz="1550"/>
          </a:p>
        </p:txBody>
      </p:sp>
      <p:sp>
        <p:nvSpPr>
          <p:cNvPr id="24" name="Text 18"/>
          <p:cNvSpPr/>
          <p:nvPr/>
        </p:nvSpPr>
        <p:spPr>
          <a:xfrm>
            <a:off x="6452464" y="4663440"/>
            <a:ext cx="5016856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2000"/>
              </a:lnSpc>
              <a:buNone/>
            </a:pPr>
            <a:r>
              <a:rPr lang="en-US" sz="12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Propojovat fakulty, silněji i absolventy, region, firmy, veřejnou správu a zahraniční partnery.</a:t>
            </a:r>
            <a:endParaRPr lang="en-US" sz="1270"/>
          </a:p>
        </p:txBody>
      </p:sp>
      <p:pic>
        <p:nvPicPr>
          <p:cNvPr id="25" name="Image 4" descr="/home/claude/assets/utb-logo-transpar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920" y="6437376"/>
            <a:ext cx="310896" cy="310896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886968" y="645566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700" b="1" kern="0" spc="30">
                <a:solidFill>
                  <a:srgbClr val="2511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UNIVERZITA TOMÁŠE BATI VE ZLÍNĚ</a:t>
            </a:r>
            <a:endParaRPr lang="en-US" sz="700"/>
          </a:p>
        </p:txBody>
      </p:sp>
      <p:sp>
        <p:nvSpPr>
          <p:cNvPr id="27" name="Text 20"/>
          <p:cNvSpPr/>
          <p:nvPr/>
        </p:nvSpPr>
        <p:spPr>
          <a:xfrm>
            <a:off x="10591495" y="6437376"/>
            <a:ext cx="1097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70">
                <a:solidFill>
                  <a:srgbClr val="7A6C9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26</a:t>
            </a:r>
            <a:endParaRPr lang="en-US" sz="117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5212</Words>
  <Application>Microsoft Office PowerPoint</Application>
  <PresentationFormat>Širokoúhlá obrazovka</PresentationFormat>
  <Paragraphs>771</Paragraphs>
  <Slides>59</Slides>
  <Notes>27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59</vt:i4>
      </vt:variant>
    </vt:vector>
  </HeadingPairs>
  <TitlesOfParts>
    <vt:vector size="62" baseType="lpstr">
      <vt:lpstr>Arial</vt:lpstr>
      <vt:lpstr>Calibri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Zuzana Tučková</cp:lastModifiedBy>
  <cp:revision>5</cp:revision>
  <dcterms:created xsi:type="dcterms:W3CDTF">2026-09-23T16:58:57Z</dcterms:created>
  <dcterms:modified xsi:type="dcterms:W3CDTF">2026-09-24T22:25:03Z</dcterms:modified>
</cp:coreProperties>
</file>