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media/image31.jpg" ContentType="image/jpeg"/>
  <Override PartName="/ppt/media/image32.jpg" ContentType="image/jpeg"/>
  <Override PartName="/ppt/media/image33.jpg" ContentType="image/jpeg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.xml" ContentType="application/vnd.openxmlformats-officedocument.drawingml.chart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1"/>
  </p:notesMasterIdLst>
  <p:sldIdLst>
    <p:sldId id="256" r:id="rId2"/>
    <p:sldId id="280" r:id="rId3"/>
    <p:sldId id="281" r:id="rId4"/>
    <p:sldId id="282" r:id="rId5"/>
    <p:sldId id="257" r:id="rId6"/>
    <p:sldId id="283" r:id="rId7"/>
    <p:sldId id="284" r:id="rId8"/>
    <p:sldId id="258" r:id="rId9"/>
    <p:sldId id="285" r:id="rId10"/>
    <p:sldId id="286" r:id="rId11"/>
    <p:sldId id="259" r:id="rId12"/>
    <p:sldId id="287" r:id="rId13"/>
    <p:sldId id="288" r:id="rId14"/>
    <p:sldId id="260" r:id="rId15"/>
    <p:sldId id="261" r:id="rId16"/>
    <p:sldId id="289" r:id="rId17"/>
    <p:sldId id="290" r:id="rId18"/>
    <p:sldId id="291" r:id="rId19"/>
    <p:sldId id="292" r:id="rId20"/>
    <p:sldId id="262" r:id="rId21"/>
    <p:sldId id="293" r:id="rId22"/>
    <p:sldId id="294" r:id="rId23"/>
    <p:sldId id="263" r:id="rId24"/>
    <p:sldId id="295" r:id="rId25"/>
    <p:sldId id="296" r:id="rId26"/>
    <p:sldId id="264" r:id="rId27"/>
    <p:sldId id="297" r:id="rId28"/>
    <p:sldId id="298" r:id="rId29"/>
    <p:sldId id="299" r:id="rId30"/>
    <p:sldId id="265" r:id="rId31"/>
    <p:sldId id="300" r:id="rId32"/>
    <p:sldId id="301" r:id="rId33"/>
    <p:sldId id="266" r:id="rId34"/>
    <p:sldId id="302" r:id="rId35"/>
    <p:sldId id="303" r:id="rId36"/>
    <p:sldId id="267" r:id="rId37"/>
    <p:sldId id="304" r:id="rId38"/>
    <p:sldId id="305" r:id="rId39"/>
    <p:sldId id="315" r:id="rId40"/>
    <p:sldId id="269" r:id="rId41"/>
    <p:sldId id="270" r:id="rId42"/>
    <p:sldId id="268" r:id="rId43"/>
    <p:sldId id="307" r:id="rId44"/>
    <p:sldId id="308" r:id="rId45"/>
    <p:sldId id="271" r:id="rId46"/>
    <p:sldId id="309" r:id="rId47"/>
    <p:sldId id="310" r:id="rId48"/>
    <p:sldId id="272" r:id="rId49"/>
    <p:sldId id="311" r:id="rId50"/>
    <p:sldId id="312" r:id="rId51"/>
    <p:sldId id="273" r:id="rId52"/>
    <p:sldId id="313" r:id="rId53"/>
    <p:sldId id="314" r:id="rId54"/>
    <p:sldId id="274" r:id="rId55"/>
    <p:sldId id="275" r:id="rId56"/>
    <p:sldId id="276" r:id="rId57"/>
    <p:sldId id="277" r:id="rId58"/>
    <p:sldId id="278" r:id="rId59"/>
    <p:sldId id="279" r:id="rId6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87827" autoAdjust="0"/>
  </p:normalViewPr>
  <p:slideViewPr>
    <p:cSldViewPr snapToGrid="0" snapToObjects="1">
      <p:cViewPr varScale="1">
        <p:scale>
          <a:sx n="77" d="100"/>
          <a:sy n="77" d="100"/>
        </p:scale>
        <p:origin x="648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microsoft.com/office/2016/11/relationships/changesInfo" Target="changesInfos/changesInfo1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d Tuček" userId="c83a0094-5268-4747-a05a-cc68ccc107d9" providerId="ADAL" clId="{850146F5-074F-4F74-945C-0F74F55776F1}"/>
    <pc:docChg chg="custSel modSld">
      <pc:chgData name="David Tuček" userId="c83a0094-5268-4747-a05a-cc68ccc107d9" providerId="ADAL" clId="{850146F5-074F-4F74-945C-0F74F55776F1}" dt="2026-09-24T21:33:20.649" v="34" actId="478"/>
      <pc:docMkLst>
        <pc:docMk/>
      </pc:docMkLst>
      <pc:sldChg chg="delSp modSp mod">
        <pc:chgData name="David Tuček" userId="c83a0094-5268-4747-a05a-cc68ccc107d9" providerId="ADAL" clId="{850146F5-074F-4F74-945C-0F74F55776F1}" dt="2026-09-24T21:03:28.089" v="33" actId="478"/>
        <pc:sldMkLst>
          <pc:docMk/>
          <pc:sldMk cId="0" sldId="258"/>
        </pc:sldMkLst>
        <pc:spChg chg="mod">
          <ac:chgData name="David Tuček" userId="c83a0094-5268-4747-a05a-cc68ccc107d9" providerId="ADAL" clId="{850146F5-074F-4F74-945C-0F74F55776F1}" dt="2026-09-24T21:03:03.879" v="18" actId="20577"/>
          <ac:spMkLst>
            <pc:docMk/>
            <pc:sldMk cId="0" sldId="258"/>
            <ac:spMk id="9" creationId="{00000000-0000-0000-0000-000000000000}"/>
          </ac:spMkLst>
        </pc:spChg>
        <pc:spChg chg="mod">
          <ac:chgData name="David Tuček" userId="c83a0094-5268-4747-a05a-cc68ccc107d9" providerId="ADAL" clId="{850146F5-074F-4F74-945C-0F74F55776F1}" dt="2026-09-24T21:03:21.682" v="31" actId="20577"/>
          <ac:spMkLst>
            <pc:docMk/>
            <pc:sldMk cId="0" sldId="258"/>
            <ac:spMk id="10" creationId="{00000000-0000-0000-0000-000000000000}"/>
          </ac:spMkLst>
        </pc:spChg>
        <pc:spChg chg="del mod">
          <ac:chgData name="David Tuček" userId="c83a0094-5268-4747-a05a-cc68ccc107d9" providerId="ADAL" clId="{850146F5-074F-4F74-945C-0F74F55776F1}" dt="2026-09-24T21:03:28.089" v="33" actId="478"/>
          <ac:spMkLst>
            <pc:docMk/>
            <pc:sldMk cId="0" sldId="258"/>
            <ac:spMk id="11" creationId="{00000000-0000-0000-0000-000000000000}"/>
          </ac:spMkLst>
        </pc:spChg>
      </pc:sldChg>
      <pc:sldChg chg="delSp modSp mod">
        <pc:chgData name="David Tuček" userId="c83a0094-5268-4747-a05a-cc68ccc107d9" providerId="ADAL" clId="{850146F5-074F-4F74-945C-0F74F55776F1}" dt="2026-09-24T21:02:53.344" v="13" actId="478"/>
        <pc:sldMkLst>
          <pc:docMk/>
          <pc:sldMk cId="0" sldId="284"/>
        </pc:sldMkLst>
        <pc:spChg chg="mod">
          <ac:chgData name="David Tuček" userId="c83a0094-5268-4747-a05a-cc68ccc107d9" providerId="ADAL" clId="{850146F5-074F-4F74-945C-0F74F55776F1}" dt="2026-09-24T21:02:38.120" v="2" actId="20577"/>
          <ac:spMkLst>
            <pc:docMk/>
            <pc:sldMk cId="0" sldId="284"/>
            <ac:spMk id="9" creationId="{00000000-0000-0000-0000-000000000000}"/>
          </ac:spMkLst>
        </pc:spChg>
        <pc:spChg chg="mod">
          <ac:chgData name="David Tuček" userId="c83a0094-5268-4747-a05a-cc68ccc107d9" providerId="ADAL" clId="{850146F5-074F-4F74-945C-0F74F55776F1}" dt="2026-09-24T21:02:48.515" v="11" actId="20577"/>
          <ac:spMkLst>
            <pc:docMk/>
            <pc:sldMk cId="0" sldId="284"/>
            <ac:spMk id="10" creationId="{00000000-0000-0000-0000-000000000000}"/>
          </ac:spMkLst>
        </pc:spChg>
        <pc:spChg chg="del mod">
          <ac:chgData name="David Tuček" userId="c83a0094-5268-4747-a05a-cc68ccc107d9" providerId="ADAL" clId="{850146F5-074F-4F74-945C-0F74F55776F1}" dt="2026-09-24T21:02:53.344" v="13" actId="478"/>
          <ac:spMkLst>
            <pc:docMk/>
            <pc:sldMk cId="0" sldId="284"/>
            <ac:spMk id="11" creationId="{00000000-0000-0000-0000-000000000000}"/>
          </ac:spMkLst>
        </pc:spChg>
      </pc:sldChg>
      <pc:sldChg chg="delSp mod">
        <pc:chgData name="David Tuček" userId="c83a0094-5268-4747-a05a-cc68ccc107d9" providerId="ADAL" clId="{850146F5-074F-4F74-945C-0F74F55776F1}" dt="2026-09-24T21:33:20.649" v="34" actId="478"/>
        <pc:sldMkLst>
          <pc:docMk/>
          <pc:sldMk cId="0" sldId="315"/>
        </pc:sldMkLst>
        <pc:spChg chg="del">
          <ac:chgData name="David Tuček" userId="c83a0094-5268-4747-a05a-cc68ccc107d9" providerId="ADAL" clId="{850146F5-074F-4F74-945C-0F74F55776F1}" dt="2026-09-24T21:33:20.649" v="34" actId="478"/>
          <ac:spMkLst>
            <pc:docMk/>
            <pc:sldMk cId="0" sldId="315"/>
            <ac:spMk id="11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1"/>
  <c:style val="2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25113F"/>
                </a:solidFill>
                <a:latin typeface="Arial"/>
              </a:defRPr>
            </a:pPr>
            <a:r>
              <a:rPr lang="pl-PL" sz="1400" b="0" i="0" u="none" strike="noStrike">
                <a:solidFill>
                  <a:srgbClr val="25113F"/>
                </a:solidFill>
                <a:latin typeface="Arial"/>
              </a:rPr>
              <a:t>Share of budget — foreign-language study (2026)</a:t>
            </a:r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Share of budget</c:v>
                </c:pt>
              </c:strCache>
            </c:strRef>
          </c:tx>
          <c:spPr>
            <a:solidFill>
              <a:srgbClr val="BBA9DA"/>
            </a:solidFill>
            <a:ln w="9525" cap="flat">
              <a:solidFill>
                <a:srgbClr val="FFFFFF"/>
              </a:solidFill>
              <a:prstDash val="solid"/>
              <a:round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BBA9D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0A49-EB47-9639-4C845DFBE4D9}"/>
              </c:ext>
            </c:extLst>
          </c:dPt>
          <c:dPt>
            <c:idx val="1"/>
            <c:invertIfNegative val="0"/>
            <c:bubble3D val="0"/>
            <c:spPr>
              <a:solidFill>
                <a:srgbClr val="BBA9D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0A49-EB47-9639-4C845DFBE4D9}"/>
              </c:ext>
            </c:extLst>
          </c:dPt>
          <c:dPt>
            <c:idx val="2"/>
            <c:invertIfNegative val="0"/>
            <c:bubble3D val="0"/>
            <c:spPr>
              <a:solidFill>
                <a:srgbClr val="BBA9D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0A49-EB47-9639-4C845DFBE4D9}"/>
              </c:ext>
            </c:extLst>
          </c:dPt>
          <c:dPt>
            <c:idx val="3"/>
            <c:invertIfNegative val="0"/>
            <c:bubble3D val="0"/>
            <c:spPr>
              <a:solidFill>
                <a:srgbClr val="BBA9D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0A49-EB47-9639-4C845DFBE4D9}"/>
              </c:ext>
            </c:extLst>
          </c:dPt>
          <c:dPt>
            <c:idx val="4"/>
            <c:invertIfNegative val="0"/>
            <c:bubble3D val="0"/>
            <c:spPr>
              <a:solidFill>
                <a:srgbClr val="BBA9D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9-0A49-EB47-9639-4C845DFBE4D9}"/>
              </c:ext>
            </c:extLst>
          </c:dPt>
          <c:dPt>
            <c:idx val="5"/>
            <c:invertIfNegative val="0"/>
            <c:bubble3D val="0"/>
            <c:spPr>
              <a:solidFill>
                <a:srgbClr val="BBA9D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B-0A49-EB47-9639-4C845DFBE4D9}"/>
              </c:ext>
            </c:extLst>
          </c:dPt>
          <c:dPt>
            <c:idx val="6"/>
            <c:invertIfNegative val="0"/>
            <c:bubble3D val="0"/>
            <c:spPr>
              <a:solidFill>
                <a:srgbClr val="F08018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D-0A49-EB47-9639-4C845DFBE4D9}"/>
              </c:ext>
            </c:extLst>
          </c:dPt>
          <c:dPt>
            <c:idx val="7"/>
            <c:invertIfNegative val="0"/>
            <c:bubble3D val="0"/>
            <c:spPr>
              <a:solidFill>
                <a:srgbClr val="BBA9D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F-0A49-EB47-9639-4C845DFBE4D9}"/>
              </c:ext>
            </c:extLst>
          </c:dPt>
          <c:dPt>
            <c:idx val="8"/>
            <c:invertIfNegative val="0"/>
            <c:bubble3D val="0"/>
            <c:spPr>
              <a:solidFill>
                <a:srgbClr val="BBA9D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11-0A49-EB47-9639-4C845DFBE4D9}"/>
              </c:ext>
            </c:extLst>
          </c:dPt>
          <c:dPt>
            <c:idx val="9"/>
            <c:invertIfNegative val="0"/>
            <c:bubble3D val="0"/>
            <c:spPr>
              <a:solidFill>
                <a:srgbClr val="BBA9D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13-0A49-EB47-9639-4C845DFBE4D9}"/>
              </c:ext>
            </c:extLst>
          </c:dPt>
          <c:dPt>
            <c:idx val="10"/>
            <c:invertIfNegative val="0"/>
            <c:bubble3D val="0"/>
            <c:spPr>
              <a:solidFill>
                <a:srgbClr val="BBA9D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15-0A49-EB47-9639-4C845DFBE4D9}"/>
              </c:ext>
            </c:extLst>
          </c:dPt>
          <c:dPt>
            <c:idx val="11"/>
            <c:invertIfNegative val="0"/>
            <c:bubble3D val="0"/>
            <c:spPr>
              <a:solidFill>
                <a:srgbClr val="BBA9D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17-0A49-EB47-9639-4C845DFBE4D9}"/>
              </c:ext>
            </c:extLst>
          </c:dPt>
          <c:dPt>
            <c:idx val="12"/>
            <c:invertIfNegative val="0"/>
            <c:bubble3D val="0"/>
            <c:spPr>
              <a:solidFill>
                <a:srgbClr val="BBA9D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19-0A49-EB47-9639-4C845DFBE4D9}"/>
              </c:ext>
            </c:extLst>
          </c:dPt>
          <c:dPt>
            <c:idx val="13"/>
            <c:invertIfNegative val="0"/>
            <c:bubble3D val="0"/>
            <c:spPr>
              <a:solidFill>
                <a:srgbClr val="BBA9D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1B-0A49-EB47-9639-4C845DFBE4D9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40" b="0" i="0" u="none" strike="noStrike">
                    <a:solidFill>
                      <a:srgbClr val="25113F"/>
                    </a:solidFill>
                    <a:latin typeface="Arial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Sheet1!$A$2:$A$15</c:f>
              <c:strCache>
                <c:ptCount val="14"/>
                <c:pt idx="0">
                  <c:v>UJEP</c:v>
                </c:pt>
                <c:pt idx="1">
                  <c:v>ZČU</c:v>
                </c:pt>
                <c:pt idx="2">
                  <c:v>UHK</c:v>
                </c:pt>
                <c:pt idx="3">
                  <c:v>Upa</c:v>
                </c:pt>
                <c:pt idx="4">
                  <c:v>SU</c:v>
                </c:pt>
                <c:pt idx="5">
                  <c:v>TUL</c:v>
                </c:pt>
                <c:pt idx="6">
                  <c:v>UTB</c:v>
                </c:pt>
                <c:pt idx="7">
                  <c:v>VŠCHT</c:v>
                </c:pt>
                <c:pt idx="8">
                  <c:v>JU</c:v>
                </c:pt>
                <c:pt idx="9">
                  <c:v>VŠB</c:v>
                </c:pt>
                <c:pt idx="10">
                  <c:v>MENDELU</c:v>
                </c:pt>
                <c:pt idx="11">
                  <c:v>OU</c:v>
                </c:pt>
                <c:pt idx="12">
                  <c:v>VŠE</c:v>
                </c:pt>
                <c:pt idx="13">
                  <c:v>ČZU</c:v>
                </c:pt>
              </c:strCache>
            </c:str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3.0000000000000001E-3</c:v>
                </c:pt>
                <c:pt idx="1">
                  <c:v>7.1999999999999998E-3</c:v>
                </c:pt>
                <c:pt idx="2">
                  <c:v>8.3999999999999995E-3</c:v>
                </c:pt>
                <c:pt idx="3">
                  <c:v>8.6E-3</c:v>
                </c:pt>
                <c:pt idx="4">
                  <c:v>1.2E-2</c:v>
                </c:pt>
                <c:pt idx="5">
                  <c:v>2.1600000000000001E-2</c:v>
                </c:pt>
                <c:pt idx="6">
                  <c:v>2.7099999999999999E-2</c:v>
                </c:pt>
                <c:pt idx="7">
                  <c:v>3.8899999999999997E-2</c:v>
                </c:pt>
                <c:pt idx="8">
                  <c:v>5.1799999999999999E-2</c:v>
                </c:pt>
                <c:pt idx="9">
                  <c:v>5.6300000000000003E-2</c:v>
                </c:pt>
                <c:pt idx="10">
                  <c:v>6.1199999999999997E-2</c:v>
                </c:pt>
                <c:pt idx="11">
                  <c:v>8.4900000000000003E-2</c:v>
                </c:pt>
                <c:pt idx="12">
                  <c:v>0.22420000000000001</c:v>
                </c:pt>
                <c:pt idx="13">
                  <c:v>0.3246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C-0A49-EB47-9639-4C845DFBE4D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5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70" b="0" i="0" u="none" strike="noStrike">
                <a:solidFill>
                  <a:srgbClr val="25113F"/>
                </a:solidFill>
                <a:latin typeface="Arial"/>
              </a:defRPr>
            </a:pPr>
            <a:endParaRPr lang="cs-CZ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0.35"/>
        </c:scaling>
        <c:delete val="0"/>
        <c:axPos val="b"/>
        <c:majorGridlines>
          <c:spPr>
            <a:ln w="9525" cap="flat">
              <a:solidFill>
                <a:srgbClr val="E3DAF0"/>
              </a:solidFill>
              <a:prstDash val="solid"/>
              <a:round/>
            </a:ln>
          </c:spPr>
        </c:majorGridlines>
        <c:numFmt formatCode="0%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40" b="0" i="0" u="none" strike="noStrike">
                <a:solidFill>
                  <a:srgbClr val="7A6C93"/>
                </a:solidFill>
                <a:latin typeface="Arial"/>
              </a:defRPr>
            </a:pPr>
            <a:endParaRPr lang="cs-CZ"/>
          </a:p>
        </c:txPr>
        <c:crossAx val="2094734554"/>
        <c:crosses val="autoZero"/>
        <c:crossBetween val="between"/>
      </c:valAx>
      <c:spPr>
        <a:solidFill>
          <a:srgbClr val="FFFFFF"/>
        </a:solidFill>
        <a:ln>
          <a:noFill/>
        </a:ln>
        <a:effectLst/>
      </c:spPr>
    </c:plotArea>
    <c:plotVisOnly val="1"/>
    <c:dispBlanksAs val="span"/>
    <c:showDLblsOverMax val="1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3930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r>
              <a:rPr lang="cs-CZ" dirty="0"/>
              <a:t>„Teď si pojďme říct, jak můžeme UTB v následujících čtyřech letech posunout dál – jak stavět na našich silných stránkách, využít příležitosti, systematicky odstraňovat slabá místa a současně omezovat dopady hrozeb. Z této logiky vycházejí hlavní pilíře navrhované strategie.“</a:t>
            </a:r>
          </a:p>
        </p:txBody>
      </p:sp>
    </p:spTree>
    <p:extLst>
      <p:ext uri="{BB962C8B-B14F-4D97-AF65-F5344CB8AC3E}">
        <p14:creationId xmlns:p14="http://schemas.microsoft.com/office/powerpoint/2010/main" val="31602586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r>
              <a:rPr lang="cs-CZ" sz="1800" dirty="0">
                <a:solidFill>
                  <a:srgbClr val="1F497D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Zlínský kraj vnímám jako AKTIVNÍ REGION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709988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jp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8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7.png"/><Relationship Id="rId5" Type="http://schemas.openxmlformats.org/officeDocument/2006/relationships/image" Target="../media/image5.png"/><Relationship Id="rId10" Type="http://schemas.openxmlformats.org/officeDocument/2006/relationships/image" Target="../media/image22.png"/><Relationship Id="rId4" Type="http://schemas.openxmlformats.org/officeDocument/2006/relationships/image" Target="../media/image12.png"/><Relationship Id="rId9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17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5.jp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17.png"/><Relationship Id="rId4" Type="http://schemas.openxmlformats.org/officeDocument/2006/relationships/image" Target="../media/image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12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jp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3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33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35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21.png"/><Relationship Id="rId4" Type="http://schemas.openxmlformats.org/officeDocument/2006/relationships/image" Target="../media/image3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9.png"/><Relationship Id="rId4" Type="http://schemas.openxmlformats.org/officeDocument/2006/relationships/image" Target="../media/image39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37.jp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39.png"/><Relationship Id="rId10" Type="http://schemas.openxmlformats.org/officeDocument/2006/relationships/image" Target="../media/image7.png"/><Relationship Id="rId4" Type="http://schemas.openxmlformats.org/officeDocument/2006/relationships/image" Target="../media/image38.png"/><Relationship Id="rId9" Type="http://schemas.openxmlformats.org/officeDocument/2006/relationships/image" Target="../media/image4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png"/><Relationship Id="rId4" Type="http://schemas.openxmlformats.org/officeDocument/2006/relationships/image" Target="../media/image2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42.jp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openxmlformats.org/officeDocument/2006/relationships/image" Target="../media/image44.png"/><Relationship Id="rId4" Type="http://schemas.openxmlformats.org/officeDocument/2006/relationships/image" Target="../media/image3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8.png"/><Relationship Id="rId4" Type="http://schemas.openxmlformats.org/officeDocument/2006/relationships/image" Target="../media/image4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46.jp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3.png"/><Relationship Id="rId4" Type="http://schemas.openxmlformats.org/officeDocument/2006/relationships/image" Target="../media/image4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7.jp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12.png"/><Relationship Id="rId4" Type="http://schemas.openxmlformats.org/officeDocument/2006/relationships/image" Target="../media/image8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5" Type="http://schemas.openxmlformats.org/officeDocument/2006/relationships/image" Target="../media/image16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0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utb-letters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0B2E">
              <a:alpha val="68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Shape 1"/>
          <p:cNvSpPr/>
          <p:nvPr/>
        </p:nvSpPr>
        <p:spPr>
          <a:xfrm>
            <a:off x="0" y="3566160"/>
            <a:ext cx="12191695" cy="3291840"/>
          </a:xfrm>
          <a:prstGeom prst="rect">
            <a:avLst/>
          </a:prstGeom>
          <a:solidFill>
            <a:srgbClr val="1A0B2E">
              <a:alpha val="92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5" name="Text 2"/>
          <p:cNvSpPr/>
          <p:nvPr/>
        </p:nvSpPr>
        <p:spPr>
          <a:xfrm>
            <a:off x="502920" y="50292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40" b="1" kern="0" spc="200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PROGRAMME OF THE CANDIDATE FOR RECTOR</a:t>
            </a:r>
            <a:endParaRPr lang="en-US" sz="1540" dirty="0"/>
          </a:p>
        </p:txBody>
      </p:sp>
      <p:sp>
        <p:nvSpPr>
          <p:cNvPr id="6" name="Text 3"/>
          <p:cNvSpPr/>
          <p:nvPr/>
        </p:nvSpPr>
        <p:spPr>
          <a:xfrm>
            <a:off x="502920" y="4160520"/>
            <a:ext cx="1051560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prof. Ing. David Tuček, Ph.D.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502920" y="5029200"/>
            <a:ext cx="9601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8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university for students, academics and the future — rooted in its community and region.</a:t>
            </a:r>
            <a:endParaRPr lang="en-US" sz="1980" dirty="0"/>
          </a:p>
        </p:txBody>
      </p:sp>
      <p:sp>
        <p:nvSpPr>
          <p:cNvPr id="8" name="Shape 5"/>
          <p:cNvSpPr/>
          <p:nvPr/>
        </p:nvSpPr>
        <p:spPr>
          <a:xfrm>
            <a:off x="502920" y="5742432"/>
            <a:ext cx="1005840" cy="41148"/>
          </a:xfrm>
          <a:prstGeom prst="rect">
            <a:avLst/>
          </a:prstGeom>
          <a:solidFill>
            <a:srgbClr val="F0801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9" name="Text 6"/>
          <p:cNvSpPr/>
          <p:nvPr/>
        </p:nvSpPr>
        <p:spPr>
          <a:xfrm>
            <a:off x="502920" y="5870448"/>
            <a:ext cx="9601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4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strong university needs not only a strong rector, but a strong team.</a:t>
            </a:r>
            <a:endParaRPr lang="en-US" sz="154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0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ABOUT ME</a:t>
            </a:r>
            <a:endParaRPr lang="en-US" sz="138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professional life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02920" y="10972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4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student in Zlín to rector candidate — a career firmly tied to UTB.</a:t>
            </a:r>
            <a:endParaRPr lang="en-US" sz="1540" dirty="0"/>
          </a:p>
        </p:txBody>
      </p:sp>
      <p:pic>
        <p:nvPicPr>
          <p:cNvPr id="53" name="Image 4" descr="/home/claude/assets/utb-logo-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54" name="Text 47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TOMAS BATA UNIVERSITY IN ZLÍN</a:t>
            </a:r>
            <a:endParaRPr lang="en-US" sz="700" dirty="0"/>
          </a:p>
        </p:txBody>
      </p:sp>
      <p:sp>
        <p:nvSpPr>
          <p:cNvPr id="55" name="Text 48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/ 26</a:t>
            </a:r>
            <a:endParaRPr lang="en-US" sz="117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0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ABOUT ME</a:t>
            </a:r>
            <a:endParaRPr lang="en-US" sz="138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professional life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02920" y="10972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student in Zlín to rector candidate — a career firmly tied to UTB.</a:t>
            </a:r>
            <a:endParaRPr lang="en-US" sz="1380" dirty="0"/>
          </a:p>
        </p:txBody>
      </p:sp>
      <p:sp>
        <p:nvSpPr>
          <p:cNvPr id="5" name="Shape 3"/>
          <p:cNvSpPr/>
          <p:nvPr/>
        </p:nvSpPr>
        <p:spPr>
          <a:xfrm>
            <a:off x="1673352" y="1609344"/>
            <a:ext cx="0" cy="3182112"/>
          </a:xfrm>
          <a:prstGeom prst="line">
            <a:avLst/>
          </a:prstGeom>
          <a:noFill/>
          <a:ln w="19050">
            <a:solidFill>
              <a:srgbClr val="BBA9D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" name="Text 4"/>
          <p:cNvSpPr/>
          <p:nvPr/>
        </p:nvSpPr>
        <p:spPr>
          <a:xfrm>
            <a:off x="502920" y="1554480"/>
            <a:ext cx="1005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60" b="1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1998</a:t>
            </a:r>
            <a:endParaRPr lang="en-US" sz="1260" dirty="0"/>
          </a:p>
        </p:txBody>
      </p:sp>
      <p:sp>
        <p:nvSpPr>
          <p:cNvPr id="7" name="Shape 5"/>
          <p:cNvSpPr/>
          <p:nvPr/>
        </p:nvSpPr>
        <p:spPr>
          <a:xfrm>
            <a:off x="1636776" y="1700784"/>
            <a:ext cx="73152" cy="73152"/>
          </a:xfrm>
          <a:prstGeom prst="ellipse">
            <a:avLst/>
          </a:prstGeom>
          <a:solidFill>
            <a:srgbClr val="F08018"/>
          </a:solidFill>
          <a:ln w="19050">
            <a:solidFill>
              <a:srgbClr val="F4F0F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8" name="Text 6"/>
          <p:cNvSpPr/>
          <p:nvPr/>
        </p:nvSpPr>
        <p:spPr>
          <a:xfrm>
            <a:off x="1920240" y="1554480"/>
            <a:ext cx="5303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6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Ing. — Technology and Management  </a:t>
            </a:r>
            <a:r>
              <a:rPr lang="en-US" sz="126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FT VUT Brno</a:t>
            </a:r>
            <a:endParaRPr lang="en-US" sz="1260" dirty="0"/>
          </a:p>
        </p:txBody>
      </p:sp>
      <p:sp>
        <p:nvSpPr>
          <p:cNvPr id="9" name="Text 7"/>
          <p:cNvSpPr/>
          <p:nvPr/>
        </p:nvSpPr>
        <p:spPr>
          <a:xfrm>
            <a:off x="502920" y="1920240"/>
            <a:ext cx="1005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60" b="1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2002</a:t>
            </a:r>
            <a:endParaRPr lang="en-US" sz="1260" dirty="0"/>
          </a:p>
        </p:txBody>
      </p:sp>
      <p:sp>
        <p:nvSpPr>
          <p:cNvPr id="10" name="Shape 8"/>
          <p:cNvSpPr/>
          <p:nvPr/>
        </p:nvSpPr>
        <p:spPr>
          <a:xfrm>
            <a:off x="1636776" y="2066544"/>
            <a:ext cx="73152" cy="73152"/>
          </a:xfrm>
          <a:prstGeom prst="ellipse">
            <a:avLst/>
          </a:prstGeom>
          <a:solidFill>
            <a:srgbClr val="F08018"/>
          </a:solidFill>
          <a:ln w="19050">
            <a:solidFill>
              <a:srgbClr val="F4F0F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Text 9"/>
          <p:cNvSpPr/>
          <p:nvPr/>
        </p:nvSpPr>
        <p:spPr>
          <a:xfrm>
            <a:off x="1920240" y="1920240"/>
            <a:ext cx="5303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6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Ph.D. — Business Management and Economics  </a:t>
            </a:r>
            <a:r>
              <a:rPr lang="en-US" sz="126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FP VUT Brno</a:t>
            </a:r>
            <a:endParaRPr lang="en-US" sz="1260" dirty="0"/>
          </a:p>
        </p:txBody>
      </p:sp>
      <p:sp>
        <p:nvSpPr>
          <p:cNvPr id="12" name="Text 10"/>
          <p:cNvSpPr/>
          <p:nvPr/>
        </p:nvSpPr>
        <p:spPr>
          <a:xfrm>
            <a:off x="502920" y="2286000"/>
            <a:ext cx="1005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60" b="1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2003</a:t>
            </a:r>
            <a:endParaRPr lang="en-US" sz="1260" dirty="0"/>
          </a:p>
        </p:txBody>
      </p:sp>
      <p:sp>
        <p:nvSpPr>
          <p:cNvPr id="13" name="Shape 11"/>
          <p:cNvSpPr/>
          <p:nvPr/>
        </p:nvSpPr>
        <p:spPr>
          <a:xfrm>
            <a:off x="1636776" y="2432304"/>
            <a:ext cx="73152" cy="73152"/>
          </a:xfrm>
          <a:prstGeom prst="ellipse">
            <a:avLst/>
          </a:prstGeom>
          <a:solidFill>
            <a:srgbClr val="F08018"/>
          </a:solidFill>
          <a:ln w="19050">
            <a:solidFill>
              <a:srgbClr val="F4F0F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4" name="Text 12"/>
          <p:cNvSpPr/>
          <p:nvPr/>
        </p:nvSpPr>
        <p:spPr>
          <a:xfrm>
            <a:off x="1920240" y="2286000"/>
            <a:ext cx="5303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6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Assistant Professor  </a:t>
            </a:r>
            <a:r>
              <a:rPr lang="en-US" sz="126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FaME UTB</a:t>
            </a:r>
            <a:endParaRPr lang="en-US" sz="1260" dirty="0"/>
          </a:p>
        </p:txBody>
      </p:sp>
      <p:sp>
        <p:nvSpPr>
          <p:cNvPr id="15" name="Text 13"/>
          <p:cNvSpPr/>
          <p:nvPr/>
        </p:nvSpPr>
        <p:spPr>
          <a:xfrm>
            <a:off x="502920" y="2651760"/>
            <a:ext cx="1005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60" b="1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2007</a:t>
            </a:r>
            <a:endParaRPr lang="en-US" sz="1260" dirty="0"/>
          </a:p>
        </p:txBody>
      </p:sp>
      <p:sp>
        <p:nvSpPr>
          <p:cNvPr id="16" name="Shape 14"/>
          <p:cNvSpPr/>
          <p:nvPr/>
        </p:nvSpPr>
        <p:spPr>
          <a:xfrm>
            <a:off x="1636776" y="2798064"/>
            <a:ext cx="73152" cy="73152"/>
          </a:xfrm>
          <a:prstGeom prst="ellipse">
            <a:avLst/>
          </a:prstGeom>
          <a:solidFill>
            <a:srgbClr val="F08018"/>
          </a:solidFill>
          <a:ln w="19050">
            <a:solidFill>
              <a:srgbClr val="F4F0F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7" name="Text 15"/>
          <p:cNvSpPr/>
          <p:nvPr/>
        </p:nvSpPr>
        <p:spPr>
          <a:xfrm>
            <a:off x="1920240" y="2651760"/>
            <a:ext cx="5303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6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Assoc. Prof. — Business Management and Economics  </a:t>
            </a:r>
            <a:r>
              <a:rPr lang="en-US" sz="126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FaME UTB</a:t>
            </a:r>
            <a:endParaRPr lang="en-US" sz="1260" dirty="0"/>
          </a:p>
        </p:txBody>
      </p:sp>
      <p:sp>
        <p:nvSpPr>
          <p:cNvPr id="18" name="Text 16"/>
          <p:cNvSpPr/>
          <p:nvPr/>
        </p:nvSpPr>
        <p:spPr>
          <a:xfrm>
            <a:off x="502920" y="3017520"/>
            <a:ext cx="1005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60" b="1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2009–2015</a:t>
            </a:r>
            <a:endParaRPr lang="en-US" sz="1260" dirty="0"/>
          </a:p>
        </p:txBody>
      </p:sp>
      <p:sp>
        <p:nvSpPr>
          <p:cNvPr id="19" name="Shape 17"/>
          <p:cNvSpPr/>
          <p:nvPr/>
        </p:nvSpPr>
        <p:spPr>
          <a:xfrm>
            <a:off x="1636776" y="3163824"/>
            <a:ext cx="73152" cy="73152"/>
          </a:xfrm>
          <a:prstGeom prst="ellipse">
            <a:avLst/>
          </a:prstGeom>
          <a:solidFill>
            <a:srgbClr val="F08018"/>
          </a:solidFill>
          <a:ln w="19050">
            <a:solidFill>
              <a:srgbClr val="F4F0F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0" name="Text 18"/>
          <p:cNvSpPr/>
          <p:nvPr/>
        </p:nvSpPr>
        <p:spPr>
          <a:xfrm>
            <a:off x="1920240" y="3017520"/>
            <a:ext cx="5303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6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Vice-Rector of UTB  </a:t>
            </a:r>
            <a:r>
              <a:rPr lang="en-US" sz="126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industry cooperation, social affairs</a:t>
            </a:r>
            <a:endParaRPr lang="en-US" sz="1260" dirty="0"/>
          </a:p>
        </p:txBody>
      </p:sp>
      <p:sp>
        <p:nvSpPr>
          <p:cNvPr id="21" name="Text 19"/>
          <p:cNvSpPr/>
          <p:nvPr/>
        </p:nvSpPr>
        <p:spPr>
          <a:xfrm>
            <a:off x="502920" y="3383280"/>
            <a:ext cx="1005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60" b="1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2016–2024</a:t>
            </a:r>
            <a:endParaRPr lang="en-US" sz="1260" dirty="0"/>
          </a:p>
        </p:txBody>
      </p:sp>
      <p:sp>
        <p:nvSpPr>
          <p:cNvPr id="22" name="Shape 20"/>
          <p:cNvSpPr/>
          <p:nvPr/>
        </p:nvSpPr>
        <p:spPr>
          <a:xfrm>
            <a:off x="1636776" y="3529584"/>
            <a:ext cx="73152" cy="73152"/>
          </a:xfrm>
          <a:prstGeom prst="ellipse">
            <a:avLst/>
          </a:prstGeom>
          <a:solidFill>
            <a:srgbClr val="F08018"/>
          </a:solidFill>
          <a:ln w="19050">
            <a:solidFill>
              <a:srgbClr val="F4F0F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3" name="Text 21"/>
          <p:cNvSpPr/>
          <p:nvPr/>
        </p:nvSpPr>
        <p:spPr>
          <a:xfrm>
            <a:off x="1920240" y="3383280"/>
            <a:ext cx="5303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6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Dean of FaME UTB  </a:t>
            </a:r>
            <a:r>
              <a:rPr lang="en-US" sz="126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eight years leading the faculty</a:t>
            </a:r>
            <a:endParaRPr lang="en-US" sz="1260" dirty="0"/>
          </a:p>
        </p:txBody>
      </p:sp>
      <p:sp>
        <p:nvSpPr>
          <p:cNvPr id="24" name="Text 22"/>
          <p:cNvSpPr/>
          <p:nvPr/>
        </p:nvSpPr>
        <p:spPr>
          <a:xfrm>
            <a:off x="502920" y="3749040"/>
            <a:ext cx="1005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60" b="1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2021</a:t>
            </a:r>
            <a:endParaRPr lang="en-US" sz="1260" dirty="0"/>
          </a:p>
        </p:txBody>
      </p:sp>
      <p:sp>
        <p:nvSpPr>
          <p:cNvPr id="25" name="Shape 23"/>
          <p:cNvSpPr/>
          <p:nvPr/>
        </p:nvSpPr>
        <p:spPr>
          <a:xfrm>
            <a:off x="1636776" y="3895344"/>
            <a:ext cx="73152" cy="73152"/>
          </a:xfrm>
          <a:prstGeom prst="ellipse">
            <a:avLst/>
          </a:prstGeom>
          <a:solidFill>
            <a:srgbClr val="F08018"/>
          </a:solidFill>
          <a:ln w="19050">
            <a:solidFill>
              <a:srgbClr val="F4F0F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6" name="Text 24"/>
          <p:cNvSpPr/>
          <p:nvPr/>
        </p:nvSpPr>
        <p:spPr>
          <a:xfrm>
            <a:off x="1920240" y="3749040"/>
            <a:ext cx="5303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6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Professor — Management and Economics  </a:t>
            </a:r>
            <a:r>
              <a:rPr lang="en-US" sz="126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PEF MENDELU Brno</a:t>
            </a:r>
            <a:endParaRPr lang="en-US" sz="1260" dirty="0"/>
          </a:p>
        </p:txBody>
      </p:sp>
      <p:sp>
        <p:nvSpPr>
          <p:cNvPr id="27" name="Text 25"/>
          <p:cNvSpPr/>
          <p:nvPr/>
        </p:nvSpPr>
        <p:spPr>
          <a:xfrm>
            <a:off x="502920" y="4114800"/>
            <a:ext cx="1005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60" b="1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2022–2024</a:t>
            </a:r>
            <a:endParaRPr lang="en-US" sz="1260" dirty="0"/>
          </a:p>
        </p:txBody>
      </p:sp>
      <p:sp>
        <p:nvSpPr>
          <p:cNvPr id="28" name="Shape 26"/>
          <p:cNvSpPr/>
          <p:nvPr/>
        </p:nvSpPr>
        <p:spPr>
          <a:xfrm>
            <a:off x="1636776" y="4261104"/>
            <a:ext cx="73152" cy="73152"/>
          </a:xfrm>
          <a:prstGeom prst="ellipse">
            <a:avLst/>
          </a:prstGeom>
          <a:solidFill>
            <a:srgbClr val="F08018"/>
          </a:solidFill>
          <a:ln w="19050">
            <a:solidFill>
              <a:srgbClr val="F4F0F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9" name="Text 27"/>
          <p:cNvSpPr/>
          <p:nvPr/>
        </p:nvSpPr>
        <p:spPr>
          <a:xfrm>
            <a:off x="1920240" y="4114800"/>
            <a:ext cx="5303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6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Chair, Association of Deans of Economics Faculties</a:t>
            </a:r>
            <a:endParaRPr lang="en-US" sz="1260" dirty="0"/>
          </a:p>
        </p:txBody>
      </p:sp>
      <p:sp>
        <p:nvSpPr>
          <p:cNvPr id="30" name="Text 28"/>
          <p:cNvSpPr/>
          <p:nvPr/>
        </p:nvSpPr>
        <p:spPr>
          <a:xfrm>
            <a:off x="502920" y="4480560"/>
            <a:ext cx="1005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60" b="1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2024–</a:t>
            </a:r>
            <a:endParaRPr lang="en-US" sz="1260" dirty="0"/>
          </a:p>
        </p:txBody>
      </p:sp>
      <p:sp>
        <p:nvSpPr>
          <p:cNvPr id="31" name="Shape 29"/>
          <p:cNvSpPr/>
          <p:nvPr/>
        </p:nvSpPr>
        <p:spPr>
          <a:xfrm>
            <a:off x="1636776" y="4626864"/>
            <a:ext cx="73152" cy="73152"/>
          </a:xfrm>
          <a:prstGeom prst="ellipse">
            <a:avLst/>
          </a:prstGeom>
          <a:solidFill>
            <a:srgbClr val="F08018"/>
          </a:solidFill>
          <a:ln w="19050">
            <a:solidFill>
              <a:srgbClr val="F4F0F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2" name="Text 30"/>
          <p:cNvSpPr/>
          <p:nvPr/>
        </p:nvSpPr>
        <p:spPr>
          <a:xfrm>
            <a:off x="1920240" y="4480560"/>
            <a:ext cx="5303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6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Vice-Dean for Strategic Development, FaME</a:t>
            </a:r>
            <a:endParaRPr lang="en-US" sz="1260" dirty="0"/>
          </a:p>
        </p:txBody>
      </p:sp>
      <p:pic>
        <p:nvPicPr>
          <p:cNvPr id="53" name="Image 4" descr="/home/claude/assets/utb-logo-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54" name="Text 47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TOMAS BATA UNIVERSITY IN ZLÍN</a:t>
            </a:r>
            <a:endParaRPr lang="en-US" sz="700" dirty="0"/>
          </a:p>
        </p:txBody>
      </p:sp>
      <p:sp>
        <p:nvSpPr>
          <p:cNvPr id="55" name="Text 48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/ 26</a:t>
            </a:r>
            <a:endParaRPr lang="en-US" sz="117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0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ABOUT ME</a:t>
            </a:r>
            <a:endParaRPr lang="en-US" sz="138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professional life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02920" y="10972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student in Zlín to rector candidate — a career firmly tied to UTB.</a:t>
            </a:r>
            <a:endParaRPr lang="en-US" sz="1380" dirty="0"/>
          </a:p>
        </p:txBody>
      </p:sp>
      <p:sp>
        <p:nvSpPr>
          <p:cNvPr id="5" name="Shape 3"/>
          <p:cNvSpPr/>
          <p:nvPr/>
        </p:nvSpPr>
        <p:spPr>
          <a:xfrm>
            <a:off x="1673352" y="1609344"/>
            <a:ext cx="0" cy="3182112"/>
          </a:xfrm>
          <a:prstGeom prst="line">
            <a:avLst/>
          </a:prstGeom>
          <a:noFill/>
          <a:ln w="19050">
            <a:solidFill>
              <a:srgbClr val="BBA9D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" name="Text 4"/>
          <p:cNvSpPr/>
          <p:nvPr/>
        </p:nvSpPr>
        <p:spPr>
          <a:xfrm>
            <a:off x="502920" y="1554480"/>
            <a:ext cx="1005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60" b="1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1998</a:t>
            </a:r>
            <a:endParaRPr lang="en-US" sz="1260" dirty="0"/>
          </a:p>
        </p:txBody>
      </p:sp>
      <p:sp>
        <p:nvSpPr>
          <p:cNvPr id="7" name="Shape 5"/>
          <p:cNvSpPr/>
          <p:nvPr/>
        </p:nvSpPr>
        <p:spPr>
          <a:xfrm>
            <a:off x="1636776" y="1700784"/>
            <a:ext cx="73152" cy="73152"/>
          </a:xfrm>
          <a:prstGeom prst="ellipse">
            <a:avLst/>
          </a:prstGeom>
          <a:solidFill>
            <a:srgbClr val="F08018"/>
          </a:solidFill>
          <a:ln w="19050">
            <a:solidFill>
              <a:srgbClr val="F4F0F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8" name="Text 6"/>
          <p:cNvSpPr/>
          <p:nvPr/>
        </p:nvSpPr>
        <p:spPr>
          <a:xfrm>
            <a:off x="1920240" y="1554480"/>
            <a:ext cx="5303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6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Ing. — Technology and Management  </a:t>
            </a:r>
            <a:r>
              <a:rPr lang="en-US" sz="126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FT VUT Brno</a:t>
            </a:r>
            <a:endParaRPr lang="en-US" sz="1260" dirty="0"/>
          </a:p>
        </p:txBody>
      </p:sp>
      <p:sp>
        <p:nvSpPr>
          <p:cNvPr id="9" name="Text 7"/>
          <p:cNvSpPr/>
          <p:nvPr/>
        </p:nvSpPr>
        <p:spPr>
          <a:xfrm>
            <a:off x="502920" y="1920240"/>
            <a:ext cx="1005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60" b="1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2002</a:t>
            </a:r>
            <a:endParaRPr lang="en-US" sz="1260" dirty="0"/>
          </a:p>
        </p:txBody>
      </p:sp>
      <p:sp>
        <p:nvSpPr>
          <p:cNvPr id="10" name="Shape 8"/>
          <p:cNvSpPr/>
          <p:nvPr/>
        </p:nvSpPr>
        <p:spPr>
          <a:xfrm>
            <a:off x="1636776" y="2066544"/>
            <a:ext cx="73152" cy="73152"/>
          </a:xfrm>
          <a:prstGeom prst="ellipse">
            <a:avLst/>
          </a:prstGeom>
          <a:solidFill>
            <a:srgbClr val="F08018"/>
          </a:solidFill>
          <a:ln w="19050">
            <a:solidFill>
              <a:srgbClr val="F4F0F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Text 9"/>
          <p:cNvSpPr/>
          <p:nvPr/>
        </p:nvSpPr>
        <p:spPr>
          <a:xfrm>
            <a:off x="1920240" y="1920240"/>
            <a:ext cx="5303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6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Ph.D. — Business Management and Economics  </a:t>
            </a:r>
            <a:r>
              <a:rPr lang="en-US" sz="126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FP VUT Brno</a:t>
            </a:r>
            <a:endParaRPr lang="en-US" sz="1260" dirty="0"/>
          </a:p>
        </p:txBody>
      </p:sp>
      <p:sp>
        <p:nvSpPr>
          <p:cNvPr id="12" name="Text 10"/>
          <p:cNvSpPr/>
          <p:nvPr/>
        </p:nvSpPr>
        <p:spPr>
          <a:xfrm>
            <a:off x="502920" y="2286000"/>
            <a:ext cx="1005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60" b="1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2003</a:t>
            </a:r>
            <a:endParaRPr lang="en-US" sz="1260" dirty="0"/>
          </a:p>
        </p:txBody>
      </p:sp>
      <p:sp>
        <p:nvSpPr>
          <p:cNvPr id="13" name="Shape 11"/>
          <p:cNvSpPr/>
          <p:nvPr/>
        </p:nvSpPr>
        <p:spPr>
          <a:xfrm>
            <a:off x="1636776" y="2432304"/>
            <a:ext cx="73152" cy="73152"/>
          </a:xfrm>
          <a:prstGeom prst="ellipse">
            <a:avLst/>
          </a:prstGeom>
          <a:solidFill>
            <a:srgbClr val="F08018"/>
          </a:solidFill>
          <a:ln w="19050">
            <a:solidFill>
              <a:srgbClr val="F4F0F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4" name="Text 12"/>
          <p:cNvSpPr/>
          <p:nvPr/>
        </p:nvSpPr>
        <p:spPr>
          <a:xfrm>
            <a:off x="1920240" y="2286000"/>
            <a:ext cx="5303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6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Assistant Professor  </a:t>
            </a:r>
            <a:r>
              <a:rPr lang="en-US" sz="126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FaME UTB</a:t>
            </a:r>
            <a:endParaRPr lang="en-US" sz="1260" dirty="0"/>
          </a:p>
        </p:txBody>
      </p:sp>
      <p:sp>
        <p:nvSpPr>
          <p:cNvPr id="15" name="Text 13"/>
          <p:cNvSpPr/>
          <p:nvPr/>
        </p:nvSpPr>
        <p:spPr>
          <a:xfrm>
            <a:off x="502920" y="2651760"/>
            <a:ext cx="1005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60" b="1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2007</a:t>
            </a:r>
            <a:endParaRPr lang="en-US" sz="1260" dirty="0"/>
          </a:p>
        </p:txBody>
      </p:sp>
      <p:sp>
        <p:nvSpPr>
          <p:cNvPr id="16" name="Shape 14"/>
          <p:cNvSpPr/>
          <p:nvPr/>
        </p:nvSpPr>
        <p:spPr>
          <a:xfrm>
            <a:off x="1636776" y="2798064"/>
            <a:ext cx="73152" cy="73152"/>
          </a:xfrm>
          <a:prstGeom prst="ellipse">
            <a:avLst/>
          </a:prstGeom>
          <a:solidFill>
            <a:srgbClr val="F08018"/>
          </a:solidFill>
          <a:ln w="19050">
            <a:solidFill>
              <a:srgbClr val="F4F0F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7" name="Text 15"/>
          <p:cNvSpPr/>
          <p:nvPr/>
        </p:nvSpPr>
        <p:spPr>
          <a:xfrm>
            <a:off x="1920240" y="2651760"/>
            <a:ext cx="5303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6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Assoc. Prof. — Business Management and Economics  </a:t>
            </a:r>
            <a:r>
              <a:rPr lang="en-US" sz="126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FaME UTB</a:t>
            </a:r>
            <a:endParaRPr lang="en-US" sz="1260" dirty="0"/>
          </a:p>
        </p:txBody>
      </p:sp>
      <p:sp>
        <p:nvSpPr>
          <p:cNvPr id="18" name="Text 16"/>
          <p:cNvSpPr/>
          <p:nvPr/>
        </p:nvSpPr>
        <p:spPr>
          <a:xfrm>
            <a:off x="502920" y="3017520"/>
            <a:ext cx="1005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60" b="1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2009–2015</a:t>
            </a:r>
            <a:endParaRPr lang="en-US" sz="1260" dirty="0"/>
          </a:p>
        </p:txBody>
      </p:sp>
      <p:sp>
        <p:nvSpPr>
          <p:cNvPr id="19" name="Shape 17"/>
          <p:cNvSpPr/>
          <p:nvPr/>
        </p:nvSpPr>
        <p:spPr>
          <a:xfrm>
            <a:off x="1636776" y="3163824"/>
            <a:ext cx="73152" cy="73152"/>
          </a:xfrm>
          <a:prstGeom prst="ellipse">
            <a:avLst/>
          </a:prstGeom>
          <a:solidFill>
            <a:srgbClr val="F08018"/>
          </a:solidFill>
          <a:ln w="19050">
            <a:solidFill>
              <a:srgbClr val="F4F0F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0" name="Text 18"/>
          <p:cNvSpPr/>
          <p:nvPr/>
        </p:nvSpPr>
        <p:spPr>
          <a:xfrm>
            <a:off x="1920240" y="3017520"/>
            <a:ext cx="5303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6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Vice-Rector of UTB  </a:t>
            </a:r>
            <a:r>
              <a:rPr lang="en-US" sz="126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industry cooperation, social affairs</a:t>
            </a:r>
            <a:endParaRPr lang="en-US" sz="1260" dirty="0"/>
          </a:p>
        </p:txBody>
      </p:sp>
      <p:sp>
        <p:nvSpPr>
          <p:cNvPr id="21" name="Text 19"/>
          <p:cNvSpPr/>
          <p:nvPr/>
        </p:nvSpPr>
        <p:spPr>
          <a:xfrm>
            <a:off x="502920" y="3383280"/>
            <a:ext cx="1005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60" b="1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2016–2024</a:t>
            </a:r>
            <a:endParaRPr lang="en-US" sz="1260" dirty="0"/>
          </a:p>
        </p:txBody>
      </p:sp>
      <p:sp>
        <p:nvSpPr>
          <p:cNvPr id="22" name="Shape 20"/>
          <p:cNvSpPr/>
          <p:nvPr/>
        </p:nvSpPr>
        <p:spPr>
          <a:xfrm>
            <a:off x="1636776" y="3529584"/>
            <a:ext cx="73152" cy="73152"/>
          </a:xfrm>
          <a:prstGeom prst="ellipse">
            <a:avLst/>
          </a:prstGeom>
          <a:solidFill>
            <a:srgbClr val="F08018"/>
          </a:solidFill>
          <a:ln w="19050">
            <a:solidFill>
              <a:srgbClr val="F4F0F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3" name="Text 21"/>
          <p:cNvSpPr/>
          <p:nvPr/>
        </p:nvSpPr>
        <p:spPr>
          <a:xfrm>
            <a:off x="1920240" y="3383280"/>
            <a:ext cx="5303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6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Dean of FaME UTB  </a:t>
            </a:r>
            <a:r>
              <a:rPr lang="en-US" sz="126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eight years leading the faculty</a:t>
            </a:r>
            <a:endParaRPr lang="en-US" sz="1260" dirty="0"/>
          </a:p>
        </p:txBody>
      </p:sp>
      <p:sp>
        <p:nvSpPr>
          <p:cNvPr id="24" name="Text 22"/>
          <p:cNvSpPr/>
          <p:nvPr/>
        </p:nvSpPr>
        <p:spPr>
          <a:xfrm>
            <a:off x="502920" y="3749040"/>
            <a:ext cx="1005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60" b="1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2021</a:t>
            </a:r>
            <a:endParaRPr lang="en-US" sz="1260" dirty="0"/>
          </a:p>
        </p:txBody>
      </p:sp>
      <p:sp>
        <p:nvSpPr>
          <p:cNvPr id="25" name="Shape 23"/>
          <p:cNvSpPr/>
          <p:nvPr/>
        </p:nvSpPr>
        <p:spPr>
          <a:xfrm>
            <a:off x="1636776" y="3895344"/>
            <a:ext cx="73152" cy="73152"/>
          </a:xfrm>
          <a:prstGeom prst="ellipse">
            <a:avLst/>
          </a:prstGeom>
          <a:solidFill>
            <a:srgbClr val="F08018"/>
          </a:solidFill>
          <a:ln w="19050">
            <a:solidFill>
              <a:srgbClr val="F4F0F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6" name="Text 24"/>
          <p:cNvSpPr/>
          <p:nvPr/>
        </p:nvSpPr>
        <p:spPr>
          <a:xfrm>
            <a:off x="1920240" y="3749040"/>
            <a:ext cx="5303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6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Professor — Management and Economics  </a:t>
            </a:r>
            <a:r>
              <a:rPr lang="en-US" sz="126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PEF MENDELU Brno</a:t>
            </a:r>
            <a:endParaRPr lang="en-US" sz="1260" dirty="0"/>
          </a:p>
        </p:txBody>
      </p:sp>
      <p:sp>
        <p:nvSpPr>
          <p:cNvPr id="27" name="Text 25"/>
          <p:cNvSpPr/>
          <p:nvPr/>
        </p:nvSpPr>
        <p:spPr>
          <a:xfrm>
            <a:off x="502920" y="4114800"/>
            <a:ext cx="1005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60" b="1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2022–2024</a:t>
            </a:r>
            <a:endParaRPr lang="en-US" sz="1260" dirty="0"/>
          </a:p>
        </p:txBody>
      </p:sp>
      <p:sp>
        <p:nvSpPr>
          <p:cNvPr id="28" name="Shape 26"/>
          <p:cNvSpPr/>
          <p:nvPr/>
        </p:nvSpPr>
        <p:spPr>
          <a:xfrm>
            <a:off x="1636776" y="4261104"/>
            <a:ext cx="73152" cy="73152"/>
          </a:xfrm>
          <a:prstGeom prst="ellipse">
            <a:avLst/>
          </a:prstGeom>
          <a:solidFill>
            <a:srgbClr val="F08018"/>
          </a:solidFill>
          <a:ln w="19050">
            <a:solidFill>
              <a:srgbClr val="F4F0F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9" name="Text 27"/>
          <p:cNvSpPr/>
          <p:nvPr/>
        </p:nvSpPr>
        <p:spPr>
          <a:xfrm>
            <a:off x="1920240" y="4114800"/>
            <a:ext cx="5303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6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Chair, Association of Deans of Economics Faculties</a:t>
            </a:r>
            <a:endParaRPr lang="en-US" sz="1260" dirty="0"/>
          </a:p>
        </p:txBody>
      </p:sp>
      <p:sp>
        <p:nvSpPr>
          <p:cNvPr id="30" name="Text 28"/>
          <p:cNvSpPr/>
          <p:nvPr/>
        </p:nvSpPr>
        <p:spPr>
          <a:xfrm>
            <a:off x="502920" y="4480560"/>
            <a:ext cx="1005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60" b="1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2024–</a:t>
            </a:r>
            <a:endParaRPr lang="en-US" sz="1260" dirty="0"/>
          </a:p>
        </p:txBody>
      </p:sp>
      <p:sp>
        <p:nvSpPr>
          <p:cNvPr id="31" name="Shape 29"/>
          <p:cNvSpPr/>
          <p:nvPr/>
        </p:nvSpPr>
        <p:spPr>
          <a:xfrm>
            <a:off x="1636776" y="4626864"/>
            <a:ext cx="73152" cy="73152"/>
          </a:xfrm>
          <a:prstGeom prst="ellipse">
            <a:avLst/>
          </a:prstGeom>
          <a:solidFill>
            <a:srgbClr val="F08018"/>
          </a:solidFill>
          <a:ln w="19050">
            <a:solidFill>
              <a:srgbClr val="F4F0F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2" name="Text 30"/>
          <p:cNvSpPr/>
          <p:nvPr/>
        </p:nvSpPr>
        <p:spPr>
          <a:xfrm>
            <a:off x="1920240" y="4480560"/>
            <a:ext cx="5303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6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Vice-Dean for Strategic Development, FaME</a:t>
            </a:r>
            <a:endParaRPr lang="en-US" sz="1260" dirty="0"/>
          </a:p>
        </p:txBody>
      </p:sp>
      <p:sp>
        <p:nvSpPr>
          <p:cNvPr id="33" name="Shape 31"/>
          <p:cNvSpPr/>
          <p:nvPr/>
        </p:nvSpPr>
        <p:spPr>
          <a:xfrm>
            <a:off x="7543800" y="1554480"/>
            <a:ext cx="4144975" cy="3749040"/>
          </a:xfrm>
          <a:prstGeom prst="roundRect">
            <a:avLst>
              <a:gd name="adj" fmla="val 2439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101600" dist="25400" dir="5400000" algn="bl" rotWithShape="0">
              <a:srgbClr val="5B4A82">
                <a:alpha val="12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34" name="Text 32"/>
          <p:cNvSpPr/>
          <p:nvPr/>
        </p:nvSpPr>
        <p:spPr>
          <a:xfrm>
            <a:off x="7772400" y="1737360"/>
            <a:ext cx="368777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20" b="1" kern="0" spc="100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EXPERTISE</a:t>
            </a:r>
            <a:endParaRPr lang="en-US" sz="1320" dirty="0"/>
          </a:p>
        </p:txBody>
      </p:sp>
      <p:sp>
        <p:nvSpPr>
          <p:cNvPr id="35" name="Shape 33"/>
          <p:cNvSpPr/>
          <p:nvPr/>
        </p:nvSpPr>
        <p:spPr>
          <a:xfrm>
            <a:off x="7772400" y="2121408"/>
            <a:ext cx="365760" cy="365760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36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0182" y="2209190"/>
            <a:ext cx="190195" cy="190195"/>
          </a:xfrm>
          <a:prstGeom prst="rect">
            <a:avLst/>
          </a:prstGeom>
        </p:spPr>
      </p:pic>
      <p:sp>
        <p:nvSpPr>
          <p:cNvPr id="37" name="Text 34"/>
          <p:cNvSpPr/>
          <p:nvPr/>
        </p:nvSpPr>
        <p:spPr>
          <a:xfrm>
            <a:off x="8257032" y="2093976"/>
            <a:ext cx="3203143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6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BPM</a:t>
            </a:r>
            <a:endParaRPr lang="en-US" sz="1260" dirty="0"/>
          </a:p>
        </p:txBody>
      </p:sp>
      <p:sp>
        <p:nvSpPr>
          <p:cNvPr id="38" name="Text 35"/>
          <p:cNvSpPr/>
          <p:nvPr/>
        </p:nvSpPr>
        <p:spPr>
          <a:xfrm>
            <a:off x="8257032" y="2340864"/>
            <a:ext cx="3203143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3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Process modelling and improvement</a:t>
            </a:r>
            <a:endParaRPr lang="en-US" sz="1130" dirty="0"/>
          </a:p>
        </p:txBody>
      </p:sp>
      <p:sp>
        <p:nvSpPr>
          <p:cNvPr id="39" name="Shape 36"/>
          <p:cNvSpPr/>
          <p:nvPr/>
        </p:nvSpPr>
        <p:spPr>
          <a:xfrm>
            <a:off x="7772400" y="2880360"/>
            <a:ext cx="365760" cy="365760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40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0182" y="2968142"/>
            <a:ext cx="190195" cy="190195"/>
          </a:xfrm>
          <a:prstGeom prst="rect">
            <a:avLst/>
          </a:prstGeom>
        </p:spPr>
      </p:pic>
      <p:sp>
        <p:nvSpPr>
          <p:cNvPr id="41" name="Text 37"/>
          <p:cNvSpPr/>
          <p:nvPr/>
        </p:nvSpPr>
        <p:spPr>
          <a:xfrm>
            <a:off x="8257032" y="2852928"/>
            <a:ext cx="3203143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6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Guarantor, MSc &amp; PhD programmes</a:t>
            </a:r>
            <a:endParaRPr lang="en-US" sz="1260" dirty="0"/>
          </a:p>
        </p:txBody>
      </p:sp>
      <p:sp>
        <p:nvSpPr>
          <p:cNvPr id="42" name="Text 38"/>
          <p:cNvSpPr/>
          <p:nvPr/>
        </p:nvSpPr>
        <p:spPr>
          <a:xfrm>
            <a:off x="8257032" y="3099816"/>
            <a:ext cx="3203143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3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Industrial engineering, ergonomics</a:t>
            </a:r>
            <a:endParaRPr lang="en-US" sz="1130" dirty="0"/>
          </a:p>
        </p:txBody>
      </p:sp>
      <p:sp>
        <p:nvSpPr>
          <p:cNvPr id="43" name="Shape 39"/>
          <p:cNvSpPr/>
          <p:nvPr/>
        </p:nvSpPr>
        <p:spPr>
          <a:xfrm>
            <a:off x="7772400" y="3639312"/>
            <a:ext cx="365760" cy="365760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44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0182" y="3727094"/>
            <a:ext cx="190195" cy="190195"/>
          </a:xfrm>
          <a:prstGeom prst="rect">
            <a:avLst/>
          </a:prstGeom>
        </p:spPr>
      </p:pic>
      <p:sp>
        <p:nvSpPr>
          <p:cNvPr id="45" name="Text 40"/>
          <p:cNvSpPr/>
          <p:nvPr/>
        </p:nvSpPr>
        <p:spPr>
          <a:xfrm>
            <a:off x="8257032" y="3611880"/>
            <a:ext cx="3203143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6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patent, 2 utility models</a:t>
            </a:r>
            <a:endParaRPr lang="en-US" sz="1260" dirty="0"/>
          </a:p>
        </p:txBody>
      </p:sp>
      <p:sp>
        <p:nvSpPr>
          <p:cNvPr id="46" name="Shape 41"/>
          <p:cNvSpPr/>
          <p:nvPr/>
        </p:nvSpPr>
        <p:spPr>
          <a:xfrm>
            <a:off x="7772400" y="4187952"/>
            <a:ext cx="365760" cy="365760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47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60182" y="4275734"/>
            <a:ext cx="190195" cy="190195"/>
          </a:xfrm>
          <a:prstGeom prst="rect">
            <a:avLst/>
          </a:prstGeom>
        </p:spPr>
      </p:pic>
      <p:sp>
        <p:nvSpPr>
          <p:cNvPr id="48" name="Text 42"/>
          <p:cNvSpPr/>
          <p:nvPr/>
        </p:nvSpPr>
        <p:spPr>
          <a:xfrm>
            <a:off x="8257032" y="4160520"/>
            <a:ext cx="3203143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6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Digitalisation and data</a:t>
            </a:r>
            <a:endParaRPr lang="en-US" sz="1260" dirty="0"/>
          </a:p>
        </p:txBody>
      </p:sp>
      <p:pic>
        <p:nvPicPr>
          <p:cNvPr id="53" name="Image 4" descr="/home/claude/assets/utb-logo-transpare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54" name="Text 47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TOMAS BATA UNIVERSITY IN ZLÍN</a:t>
            </a:r>
            <a:endParaRPr lang="en-US" sz="700" dirty="0"/>
          </a:p>
        </p:txBody>
      </p:sp>
      <p:sp>
        <p:nvSpPr>
          <p:cNvPr id="55" name="Text 48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/ 26</a:t>
            </a:r>
            <a:endParaRPr lang="en-US" sz="117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0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ABOUT ME</a:t>
            </a:r>
            <a:endParaRPr lang="en-US" sz="138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professional life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02920" y="10972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student in Zlín to rector candidate — a career firmly tied to UTB.</a:t>
            </a:r>
            <a:endParaRPr lang="en-US" sz="1380" dirty="0"/>
          </a:p>
        </p:txBody>
      </p:sp>
      <p:sp>
        <p:nvSpPr>
          <p:cNvPr id="5" name="Shape 3"/>
          <p:cNvSpPr/>
          <p:nvPr/>
        </p:nvSpPr>
        <p:spPr>
          <a:xfrm>
            <a:off x="1673352" y="1609344"/>
            <a:ext cx="0" cy="3182112"/>
          </a:xfrm>
          <a:prstGeom prst="line">
            <a:avLst/>
          </a:prstGeom>
          <a:noFill/>
          <a:ln w="19050">
            <a:solidFill>
              <a:srgbClr val="BBA9D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" name="Text 4"/>
          <p:cNvSpPr/>
          <p:nvPr/>
        </p:nvSpPr>
        <p:spPr>
          <a:xfrm>
            <a:off x="502920" y="1554480"/>
            <a:ext cx="1005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60" b="1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1998</a:t>
            </a:r>
            <a:endParaRPr lang="en-US" sz="1260" dirty="0"/>
          </a:p>
        </p:txBody>
      </p:sp>
      <p:sp>
        <p:nvSpPr>
          <p:cNvPr id="7" name="Shape 5"/>
          <p:cNvSpPr/>
          <p:nvPr/>
        </p:nvSpPr>
        <p:spPr>
          <a:xfrm>
            <a:off x="1636776" y="1700784"/>
            <a:ext cx="73152" cy="73152"/>
          </a:xfrm>
          <a:prstGeom prst="ellipse">
            <a:avLst/>
          </a:prstGeom>
          <a:solidFill>
            <a:srgbClr val="F08018"/>
          </a:solidFill>
          <a:ln w="19050">
            <a:solidFill>
              <a:srgbClr val="F4F0F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8" name="Text 6"/>
          <p:cNvSpPr/>
          <p:nvPr/>
        </p:nvSpPr>
        <p:spPr>
          <a:xfrm>
            <a:off x="1920240" y="1554480"/>
            <a:ext cx="5303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6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Ing. — Technology and Management  </a:t>
            </a:r>
            <a:r>
              <a:rPr lang="en-US" sz="126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FT VUT Brno</a:t>
            </a:r>
            <a:endParaRPr lang="en-US" sz="1260" dirty="0"/>
          </a:p>
        </p:txBody>
      </p:sp>
      <p:sp>
        <p:nvSpPr>
          <p:cNvPr id="9" name="Text 7"/>
          <p:cNvSpPr/>
          <p:nvPr/>
        </p:nvSpPr>
        <p:spPr>
          <a:xfrm>
            <a:off x="502920" y="1920240"/>
            <a:ext cx="1005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60" b="1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2002</a:t>
            </a:r>
            <a:endParaRPr lang="en-US" sz="1260" dirty="0"/>
          </a:p>
        </p:txBody>
      </p:sp>
      <p:sp>
        <p:nvSpPr>
          <p:cNvPr id="10" name="Shape 8"/>
          <p:cNvSpPr/>
          <p:nvPr/>
        </p:nvSpPr>
        <p:spPr>
          <a:xfrm>
            <a:off x="1636776" y="2066544"/>
            <a:ext cx="73152" cy="73152"/>
          </a:xfrm>
          <a:prstGeom prst="ellipse">
            <a:avLst/>
          </a:prstGeom>
          <a:solidFill>
            <a:srgbClr val="F08018"/>
          </a:solidFill>
          <a:ln w="19050">
            <a:solidFill>
              <a:srgbClr val="F4F0F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Text 9"/>
          <p:cNvSpPr/>
          <p:nvPr/>
        </p:nvSpPr>
        <p:spPr>
          <a:xfrm>
            <a:off x="1920240" y="1920240"/>
            <a:ext cx="5303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6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Ph.D. — Business Management and Economics  </a:t>
            </a:r>
            <a:r>
              <a:rPr lang="en-US" sz="126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FP VUT Brno</a:t>
            </a:r>
            <a:endParaRPr lang="en-US" sz="1260" dirty="0"/>
          </a:p>
        </p:txBody>
      </p:sp>
      <p:sp>
        <p:nvSpPr>
          <p:cNvPr id="12" name="Text 10"/>
          <p:cNvSpPr/>
          <p:nvPr/>
        </p:nvSpPr>
        <p:spPr>
          <a:xfrm>
            <a:off x="502920" y="2286000"/>
            <a:ext cx="1005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60" b="1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2003</a:t>
            </a:r>
            <a:endParaRPr lang="en-US" sz="1260" dirty="0"/>
          </a:p>
        </p:txBody>
      </p:sp>
      <p:sp>
        <p:nvSpPr>
          <p:cNvPr id="13" name="Shape 11"/>
          <p:cNvSpPr/>
          <p:nvPr/>
        </p:nvSpPr>
        <p:spPr>
          <a:xfrm>
            <a:off x="1636776" y="2432304"/>
            <a:ext cx="73152" cy="73152"/>
          </a:xfrm>
          <a:prstGeom prst="ellipse">
            <a:avLst/>
          </a:prstGeom>
          <a:solidFill>
            <a:srgbClr val="F08018"/>
          </a:solidFill>
          <a:ln w="19050">
            <a:solidFill>
              <a:srgbClr val="F4F0F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4" name="Text 12"/>
          <p:cNvSpPr/>
          <p:nvPr/>
        </p:nvSpPr>
        <p:spPr>
          <a:xfrm>
            <a:off x="1920240" y="2286000"/>
            <a:ext cx="5303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6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Assistant Professor  </a:t>
            </a:r>
            <a:r>
              <a:rPr lang="en-US" sz="126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FaME UTB</a:t>
            </a:r>
            <a:endParaRPr lang="en-US" sz="1260" dirty="0"/>
          </a:p>
        </p:txBody>
      </p:sp>
      <p:sp>
        <p:nvSpPr>
          <p:cNvPr id="15" name="Text 13"/>
          <p:cNvSpPr/>
          <p:nvPr/>
        </p:nvSpPr>
        <p:spPr>
          <a:xfrm>
            <a:off x="502920" y="2651760"/>
            <a:ext cx="1005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60" b="1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2007</a:t>
            </a:r>
            <a:endParaRPr lang="en-US" sz="1260" dirty="0"/>
          </a:p>
        </p:txBody>
      </p:sp>
      <p:sp>
        <p:nvSpPr>
          <p:cNvPr id="16" name="Shape 14"/>
          <p:cNvSpPr/>
          <p:nvPr/>
        </p:nvSpPr>
        <p:spPr>
          <a:xfrm>
            <a:off x="1636776" y="2798064"/>
            <a:ext cx="73152" cy="73152"/>
          </a:xfrm>
          <a:prstGeom prst="ellipse">
            <a:avLst/>
          </a:prstGeom>
          <a:solidFill>
            <a:srgbClr val="F08018"/>
          </a:solidFill>
          <a:ln w="19050">
            <a:solidFill>
              <a:srgbClr val="F4F0F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7" name="Text 15"/>
          <p:cNvSpPr/>
          <p:nvPr/>
        </p:nvSpPr>
        <p:spPr>
          <a:xfrm>
            <a:off x="1920240" y="2651760"/>
            <a:ext cx="5303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6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Assoc. Prof. — Business Management and Economics  </a:t>
            </a:r>
            <a:r>
              <a:rPr lang="en-US" sz="126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FaME UTB</a:t>
            </a:r>
            <a:endParaRPr lang="en-US" sz="1260" dirty="0"/>
          </a:p>
        </p:txBody>
      </p:sp>
      <p:sp>
        <p:nvSpPr>
          <p:cNvPr id="18" name="Text 16"/>
          <p:cNvSpPr/>
          <p:nvPr/>
        </p:nvSpPr>
        <p:spPr>
          <a:xfrm>
            <a:off x="502920" y="3017520"/>
            <a:ext cx="1005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60" b="1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2009–2015</a:t>
            </a:r>
            <a:endParaRPr lang="en-US" sz="1260" dirty="0"/>
          </a:p>
        </p:txBody>
      </p:sp>
      <p:sp>
        <p:nvSpPr>
          <p:cNvPr id="19" name="Shape 17"/>
          <p:cNvSpPr/>
          <p:nvPr/>
        </p:nvSpPr>
        <p:spPr>
          <a:xfrm>
            <a:off x="1636776" y="3163824"/>
            <a:ext cx="73152" cy="73152"/>
          </a:xfrm>
          <a:prstGeom prst="ellipse">
            <a:avLst/>
          </a:prstGeom>
          <a:solidFill>
            <a:srgbClr val="F08018"/>
          </a:solidFill>
          <a:ln w="19050">
            <a:solidFill>
              <a:srgbClr val="F4F0F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0" name="Text 18"/>
          <p:cNvSpPr/>
          <p:nvPr/>
        </p:nvSpPr>
        <p:spPr>
          <a:xfrm>
            <a:off x="1920240" y="3017520"/>
            <a:ext cx="5303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6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Vice-Rector of UTB  </a:t>
            </a:r>
            <a:r>
              <a:rPr lang="en-US" sz="126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industry cooperation, social affairs</a:t>
            </a:r>
            <a:endParaRPr lang="en-US" sz="1260" dirty="0"/>
          </a:p>
        </p:txBody>
      </p:sp>
      <p:sp>
        <p:nvSpPr>
          <p:cNvPr id="21" name="Text 19"/>
          <p:cNvSpPr/>
          <p:nvPr/>
        </p:nvSpPr>
        <p:spPr>
          <a:xfrm>
            <a:off x="502920" y="3383280"/>
            <a:ext cx="1005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60" b="1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2016–2024</a:t>
            </a:r>
            <a:endParaRPr lang="en-US" sz="1260" dirty="0"/>
          </a:p>
        </p:txBody>
      </p:sp>
      <p:sp>
        <p:nvSpPr>
          <p:cNvPr id="22" name="Shape 20"/>
          <p:cNvSpPr/>
          <p:nvPr/>
        </p:nvSpPr>
        <p:spPr>
          <a:xfrm>
            <a:off x="1636776" y="3529584"/>
            <a:ext cx="73152" cy="73152"/>
          </a:xfrm>
          <a:prstGeom prst="ellipse">
            <a:avLst/>
          </a:prstGeom>
          <a:solidFill>
            <a:srgbClr val="F08018"/>
          </a:solidFill>
          <a:ln w="19050">
            <a:solidFill>
              <a:srgbClr val="F4F0F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3" name="Text 21"/>
          <p:cNvSpPr/>
          <p:nvPr/>
        </p:nvSpPr>
        <p:spPr>
          <a:xfrm>
            <a:off x="1920240" y="3383280"/>
            <a:ext cx="5303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6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Dean of FaME UTB  </a:t>
            </a:r>
            <a:r>
              <a:rPr lang="en-US" sz="126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eight years leading the faculty</a:t>
            </a:r>
            <a:endParaRPr lang="en-US" sz="1260" dirty="0"/>
          </a:p>
        </p:txBody>
      </p:sp>
      <p:sp>
        <p:nvSpPr>
          <p:cNvPr id="24" name="Text 22"/>
          <p:cNvSpPr/>
          <p:nvPr/>
        </p:nvSpPr>
        <p:spPr>
          <a:xfrm>
            <a:off x="502920" y="3749040"/>
            <a:ext cx="1005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60" b="1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2021</a:t>
            </a:r>
            <a:endParaRPr lang="en-US" sz="1260" dirty="0"/>
          </a:p>
        </p:txBody>
      </p:sp>
      <p:sp>
        <p:nvSpPr>
          <p:cNvPr id="25" name="Shape 23"/>
          <p:cNvSpPr/>
          <p:nvPr/>
        </p:nvSpPr>
        <p:spPr>
          <a:xfrm>
            <a:off x="1636776" y="3895344"/>
            <a:ext cx="73152" cy="73152"/>
          </a:xfrm>
          <a:prstGeom prst="ellipse">
            <a:avLst/>
          </a:prstGeom>
          <a:solidFill>
            <a:srgbClr val="F08018"/>
          </a:solidFill>
          <a:ln w="19050">
            <a:solidFill>
              <a:srgbClr val="F4F0F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6" name="Text 24"/>
          <p:cNvSpPr/>
          <p:nvPr/>
        </p:nvSpPr>
        <p:spPr>
          <a:xfrm>
            <a:off x="1920240" y="3749040"/>
            <a:ext cx="5303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6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Professor — Management and Economics  </a:t>
            </a:r>
            <a:r>
              <a:rPr lang="en-US" sz="126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PEF MENDELU Brno</a:t>
            </a:r>
            <a:endParaRPr lang="en-US" sz="1260" dirty="0"/>
          </a:p>
        </p:txBody>
      </p:sp>
      <p:sp>
        <p:nvSpPr>
          <p:cNvPr id="27" name="Text 25"/>
          <p:cNvSpPr/>
          <p:nvPr/>
        </p:nvSpPr>
        <p:spPr>
          <a:xfrm>
            <a:off x="502920" y="4114800"/>
            <a:ext cx="1005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60" b="1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2022–2024</a:t>
            </a:r>
            <a:endParaRPr lang="en-US" sz="1260" dirty="0"/>
          </a:p>
        </p:txBody>
      </p:sp>
      <p:sp>
        <p:nvSpPr>
          <p:cNvPr id="28" name="Shape 26"/>
          <p:cNvSpPr/>
          <p:nvPr/>
        </p:nvSpPr>
        <p:spPr>
          <a:xfrm>
            <a:off x="1636776" y="4261104"/>
            <a:ext cx="73152" cy="73152"/>
          </a:xfrm>
          <a:prstGeom prst="ellipse">
            <a:avLst/>
          </a:prstGeom>
          <a:solidFill>
            <a:srgbClr val="F08018"/>
          </a:solidFill>
          <a:ln w="19050">
            <a:solidFill>
              <a:srgbClr val="F4F0F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9" name="Text 27"/>
          <p:cNvSpPr/>
          <p:nvPr/>
        </p:nvSpPr>
        <p:spPr>
          <a:xfrm>
            <a:off x="1920240" y="4114800"/>
            <a:ext cx="5303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6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Chair, Association of Deans of Economics Faculties</a:t>
            </a:r>
            <a:endParaRPr lang="en-US" sz="1260" dirty="0"/>
          </a:p>
        </p:txBody>
      </p:sp>
      <p:sp>
        <p:nvSpPr>
          <p:cNvPr id="30" name="Text 28"/>
          <p:cNvSpPr/>
          <p:nvPr/>
        </p:nvSpPr>
        <p:spPr>
          <a:xfrm>
            <a:off x="502920" y="4480560"/>
            <a:ext cx="1005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60" b="1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2024–</a:t>
            </a:r>
            <a:endParaRPr lang="en-US" sz="1260" dirty="0"/>
          </a:p>
        </p:txBody>
      </p:sp>
      <p:sp>
        <p:nvSpPr>
          <p:cNvPr id="31" name="Shape 29"/>
          <p:cNvSpPr/>
          <p:nvPr/>
        </p:nvSpPr>
        <p:spPr>
          <a:xfrm>
            <a:off x="1636776" y="4626864"/>
            <a:ext cx="73152" cy="73152"/>
          </a:xfrm>
          <a:prstGeom prst="ellipse">
            <a:avLst/>
          </a:prstGeom>
          <a:solidFill>
            <a:srgbClr val="F08018"/>
          </a:solidFill>
          <a:ln w="19050">
            <a:solidFill>
              <a:srgbClr val="F4F0F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2" name="Text 30"/>
          <p:cNvSpPr/>
          <p:nvPr/>
        </p:nvSpPr>
        <p:spPr>
          <a:xfrm>
            <a:off x="1920240" y="4480560"/>
            <a:ext cx="5303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6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Vice-Dean for Strategic Development, FaME</a:t>
            </a:r>
            <a:endParaRPr lang="en-US" sz="1260" dirty="0"/>
          </a:p>
        </p:txBody>
      </p:sp>
      <p:sp>
        <p:nvSpPr>
          <p:cNvPr id="33" name="Shape 31"/>
          <p:cNvSpPr/>
          <p:nvPr/>
        </p:nvSpPr>
        <p:spPr>
          <a:xfrm>
            <a:off x="7543800" y="1554480"/>
            <a:ext cx="4144975" cy="3749040"/>
          </a:xfrm>
          <a:prstGeom prst="roundRect">
            <a:avLst>
              <a:gd name="adj" fmla="val 2439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101600" dist="25400" dir="5400000" algn="bl" rotWithShape="0">
              <a:srgbClr val="5B4A82">
                <a:alpha val="12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34" name="Text 32"/>
          <p:cNvSpPr/>
          <p:nvPr/>
        </p:nvSpPr>
        <p:spPr>
          <a:xfrm>
            <a:off x="7772400" y="1737360"/>
            <a:ext cx="368777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20" b="1" kern="0" spc="100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EXPERTISE</a:t>
            </a:r>
            <a:endParaRPr lang="en-US" sz="1320" dirty="0"/>
          </a:p>
        </p:txBody>
      </p:sp>
      <p:sp>
        <p:nvSpPr>
          <p:cNvPr id="35" name="Shape 33"/>
          <p:cNvSpPr/>
          <p:nvPr/>
        </p:nvSpPr>
        <p:spPr>
          <a:xfrm>
            <a:off x="7772400" y="2121408"/>
            <a:ext cx="365760" cy="365760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3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0182" y="2209190"/>
            <a:ext cx="190195" cy="190195"/>
          </a:xfrm>
          <a:prstGeom prst="rect">
            <a:avLst/>
          </a:prstGeom>
        </p:spPr>
      </p:pic>
      <p:sp>
        <p:nvSpPr>
          <p:cNvPr id="37" name="Text 34"/>
          <p:cNvSpPr/>
          <p:nvPr/>
        </p:nvSpPr>
        <p:spPr>
          <a:xfrm>
            <a:off x="8257032" y="2093976"/>
            <a:ext cx="3203143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6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BPM</a:t>
            </a:r>
            <a:endParaRPr lang="en-US" sz="1260" dirty="0"/>
          </a:p>
        </p:txBody>
      </p:sp>
      <p:sp>
        <p:nvSpPr>
          <p:cNvPr id="38" name="Text 35"/>
          <p:cNvSpPr/>
          <p:nvPr/>
        </p:nvSpPr>
        <p:spPr>
          <a:xfrm>
            <a:off x="8257032" y="2340864"/>
            <a:ext cx="3203143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3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Process modelling and improvement</a:t>
            </a:r>
            <a:endParaRPr lang="en-US" sz="1130" dirty="0"/>
          </a:p>
        </p:txBody>
      </p:sp>
      <p:sp>
        <p:nvSpPr>
          <p:cNvPr id="39" name="Shape 36"/>
          <p:cNvSpPr/>
          <p:nvPr/>
        </p:nvSpPr>
        <p:spPr>
          <a:xfrm>
            <a:off x="7772400" y="2880360"/>
            <a:ext cx="365760" cy="365760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4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0182" y="2968142"/>
            <a:ext cx="190195" cy="190195"/>
          </a:xfrm>
          <a:prstGeom prst="rect">
            <a:avLst/>
          </a:prstGeom>
        </p:spPr>
      </p:pic>
      <p:sp>
        <p:nvSpPr>
          <p:cNvPr id="41" name="Text 37"/>
          <p:cNvSpPr/>
          <p:nvPr/>
        </p:nvSpPr>
        <p:spPr>
          <a:xfrm>
            <a:off x="8257032" y="2852928"/>
            <a:ext cx="3203143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6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Guarantor, MSc &amp; PhD programmes</a:t>
            </a:r>
            <a:endParaRPr lang="en-US" sz="1260" dirty="0"/>
          </a:p>
        </p:txBody>
      </p:sp>
      <p:sp>
        <p:nvSpPr>
          <p:cNvPr id="42" name="Text 38"/>
          <p:cNvSpPr/>
          <p:nvPr/>
        </p:nvSpPr>
        <p:spPr>
          <a:xfrm>
            <a:off x="8257032" y="3099816"/>
            <a:ext cx="3203143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3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Industrial engineering, ergonomics</a:t>
            </a:r>
            <a:endParaRPr lang="en-US" sz="1130" dirty="0"/>
          </a:p>
        </p:txBody>
      </p:sp>
      <p:sp>
        <p:nvSpPr>
          <p:cNvPr id="43" name="Shape 39"/>
          <p:cNvSpPr/>
          <p:nvPr/>
        </p:nvSpPr>
        <p:spPr>
          <a:xfrm>
            <a:off x="7772400" y="3639312"/>
            <a:ext cx="365760" cy="365760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4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60182" y="3727094"/>
            <a:ext cx="190195" cy="190195"/>
          </a:xfrm>
          <a:prstGeom prst="rect">
            <a:avLst/>
          </a:prstGeom>
        </p:spPr>
      </p:pic>
      <p:sp>
        <p:nvSpPr>
          <p:cNvPr id="45" name="Text 40"/>
          <p:cNvSpPr/>
          <p:nvPr/>
        </p:nvSpPr>
        <p:spPr>
          <a:xfrm>
            <a:off x="8257032" y="3611880"/>
            <a:ext cx="3203143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6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patent, 2 utility models</a:t>
            </a:r>
            <a:endParaRPr lang="en-US" sz="1260" dirty="0"/>
          </a:p>
        </p:txBody>
      </p:sp>
      <p:sp>
        <p:nvSpPr>
          <p:cNvPr id="46" name="Shape 41"/>
          <p:cNvSpPr/>
          <p:nvPr/>
        </p:nvSpPr>
        <p:spPr>
          <a:xfrm>
            <a:off x="7772400" y="4187952"/>
            <a:ext cx="365760" cy="365760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4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60182" y="4275734"/>
            <a:ext cx="190195" cy="190195"/>
          </a:xfrm>
          <a:prstGeom prst="rect">
            <a:avLst/>
          </a:prstGeom>
        </p:spPr>
      </p:pic>
      <p:sp>
        <p:nvSpPr>
          <p:cNvPr id="48" name="Text 42"/>
          <p:cNvSpPr/>
          <p:nvPr/>
        </p:nvSpPr>
        <p:spPr>
          <a:xfrm>
            <a:off x="8257032" y="4160520"/>
            <a:ext cx="3203143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6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Digitalisation and data</a:t>
            </a:r>
            <a:endParaRPr lang="en-US" sz="1260" dirty="0"/>
          </a:p>
        </p:txBody>
      </p:sp>
      <p:sp>
        <p:nvSpPr>
          <p:cNvPr id="49" name="Shape 43"/>
          <p:cNvSpPr/>
          <p:nvPr/>
        </p:nvSpPr>
        <p:spPr>
          <a:xfrm>
            <a:off x="502920" y="5468112"/>
            <a:ext cx="11185855" cy="960120"/>
          </a:xfrm>
          <a:prstGeom prst="roundRect">
            <a:avLst>
              <a:gd name="adj" fmla="val 7619"/>
            </a:avLst>
          </a:prstGeom>
          <a:solidFill>
            <a:srgbClr val="F0801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51" name="Text 45"/>
          <p:cNvSpPr/>
          <p:nvPr/>
        </p:nvSpPr>
        <p:spPr>
          <a:xfrm>
            <a:off x="2525485" y="5477256"/>
            <a:ext cx="9052255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550" b="1" i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“The biggest mistake is not a late or flawed project. The biggest mistake is pretending nothing is happening.”</a:t>
            </a:r>
            <a:endParaRPr lang="en-US" sz="1550" dirty="0"/>
          </a:p>
        </p:txBody>
      </p:sp>
      <p:sp>
        <p:nvSpPr>
          <p:cNvPr id="52" name="Text 46"/>
          <p:cNvSpPr/>
          <p:nvPr/>
        </p:nvSpPr>
        <p:spPr>
          <a:xfrm>
            <a:off x="640951" y="5453743"/>
            <a:ext cx="169164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38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leadership credo</a:t>
            </a:r>
            <a:endParaRPr lang="en-US" sz="1380" dirty="0"/>
          </a:p>
        </p:txBody>
      </p:sp>
      <p:pic>
        <p:nvPicPr>
          <p:cNvPr id="53" name="Image 4" descr="/home/claude/assets/utb-logo-transparent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54" name="Text 47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TOMAS BATA UNIVERSITY IN ZLÍN</a:t>
            </a:r>
            <a:endParaRPr lang="en-US" sz="700" dirty="0"/>
          </a:p>
        </p:txBody>
      </p:sp>
      <p:sp>
        <p:nvSpPr>
          <p:cNvPr id="55" name="Text 48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/ 26</a:t>
            </a:r>
            <a:endParaRPr lang="en-US" sz="117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2511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5720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CAREER</a:t>
            </a:r>
            <a:endParaRPr lang="en-US" sz="1380" dirty="0"/>
          </a:p>
        </p:txBody>
      </p:sp>
      <p:sp>
        <p:nvSpPr>
          <p:cNvPr id="3" name="Text 1"/>
          <p:cNvSpPr/>
          <p:nvPr/>
        </p:nvSpPr>
        <p:spPr>
          <a:xfrm>
            <a:off x="502920" y="749808"/>
            <a:ext cx="10058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 bring to the whole of UTB</a:t>
            </a:r>
            <a:endParaRPr lang="en-US" sz="2600" dirty="0"/>
          </a:p>
        </p:txBody>
      </p:sp>
      <p:pic>
        <p:nvPicPr>
          <p:cNvPr id="28" name="Image 0" descr="/home/claude/assets/utb-logo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29" name="Text 26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TOMAS BATA UNIVERSITY IN ZLÍN</a:t>
            </a:r>
            <a:endParaRPr lang="en-US" sz="700" dirty="0"/>
          </a:p>
        </p:txBody>
      </p:sp>
      <p:sp>
        <p:nvSpPr>
          <p:cNvPr id="30" name="Text 27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/ 26</a:t>
            </a:r>
            <a:endParaRPr lang="en-US" sz="117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2511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5720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CAREER</a:t>
            </a:r>
            <a:endParaRPr lang="en-US" sz="1380" dirty="0"/>
          </a:p>
        </p:txBody>
      </p:sp>
      <p:sp>
        <p:nvSpPr>
          <p:cNvPr id="3" name="Text 1"/>
          <p:cNvSpPr/>
          <p:nvPr/>
        </p:nvSpPr>
        <p:spPr>
          <a:xfrm>
            <a:off x="502920" y="749808"/>
            <a:ext cx="10058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 bring to the whole of UTB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1481328"/>
            <a:ext cx="3515258" cy="2176272"/>
          </a:xfrm>
          <a:prstGeom prst="roundRect">
            <a:avLst>
              <a:gd name="adj" fmla="val 3361"/>
            </a:avLst>
          </a:prstGeom>
          <a:solidFill>
            <a:srgbClr val="341A5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5" name="Text 3"/>
          <p:cNvSpPr/>
          <p:nvPr/>
        </p:nvSpPr>
        <p:spPr>
          <a:xfrm>
            <a:off x="731520" y="1645920"/>
            <a:ext cx="3058058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20+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731520" y="2505456"/>
            <a:ext cx="305805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years at UTB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731520" y="2926080"/>
            <a:ext cx="3058058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academic and managerial experience inside the university</a:t>
            </a:r>
            <a:endParaRPr lang="en-US" sz="1240" dirty="0"/>
          </a:p>
        </p:txBody>
      </p:sp>
      <p:sp>
        <p:nvSpPr>
          <p:cNvPr id="8" name="Shape 6"/>
          <p:cNvSpPr/>
          <p:nvPr/>
        </p:nvSpPr>
        <p:spPr>
          <a:xfrm>
            <a:off x="4338218" y="1481328"/>
            <a:ext cx="3515258" cy="2176272"/>
          </a:xfrm>
          <a:prstGeom prst="roundRect">
            <a:avLst>
              <a:gd name="adj" fmla="val 3361"/>
            </a:avLst>
          </a:prstGeom>
          <a:solidFill>
            <a:srgbClr val="341A5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9" name="Text 7"/>
          <p:cNvSpPr/>
          <p:nvPr/>
        </p:nvSpPr>
        <p:spPr>
          <a:xfrm>
            <a:off x="4566818" y="1645920"/>
            <a:ext cx="3058058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4400" b="1" dirty="0">
                <a:solidFill>
                  <a:srgbClr val="F08018"/>
                </a:solidFill>
                <a:latin typeface="Arial" pitchFamily="34" charset="0"/>
                <a:cs typeface="Arial" pitchFamily="34" charset="-120"/>
              </a:rPr>
              <a:t>10</a:t>
            </a:r>
            <a:endParaRPr lang="en-US" sz="4400" dirty="0"/>
          </a:p>
        </p:txBody>
      </p:sp>
      <p:sp>
        <p:nvSpPr>
          <p:cNvPr id="10" name="Text 8"/>
          <p:cNvSpPr/>
          <p:nvPr/>
        </p:nvSpPr>
        <p:spPr>
          <a:xfrm>
            <a:off x="4566818" y="2505456"/>
            <a:ext cx="305805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 - Index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8173517" y="1481328"/>
            <a:ext cx="3515258" cy="2176272"/>
          </a:xfrm>
          <a:prstGeom prst="roundRect">
            <a:avLst>
              <a:gd name="adj" fmla="val 3361"/>
            </a:avLst>
          </a:prstGeom>
          <a:solidFill>
            <a:srgbClr val="341A5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3" name="Text 11"/>
          <p:cNvSpPr/>
          <p:nvPr/>
        </p:nvSpPr>
        <p:spPr>
          <a:xfrm>
            <a:off x="8402117" y="1645920"/>
            <a:ext cx="3058058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130+</a:t>
            </a:r>
            <a:endParaRPr lang="en-US" sz="4400" dirty="0"/>
          </a:p>
        </p:txBody>
      </p:sp>
      <p:sp>
        <p:nvSpPr>
          <p:cNvPr id="14" name="Text 12"/>
          <p:cNvSpPr/>
          <p:nvPr/>
        </p:nvSpPr>
        <p:spPr>
          <a:xfrm>
            <a:off x="8402117" y="2505456"/>
            <a:ext cx="305805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scholarly publications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8402117" y="2926080"/>
            <a:ext cx="3058058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research in management and industrial engineering</a:t>
            </a:r>
            <a:endParaRPr lang="en-US" sz="1240" dirty="0"/>
          </a:p>
        </p:txBody>
      </p:sp>
      <p:pic>
        <p:nvPicPr>
          <p:cNvPr id="28" name="Image 0" descr="/home/claude/assets/utb-logo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29" name="Text 26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TOMAS BATA UNIVERSITY IN ZLÍN</a:t>
            </a:r>
            <a:endParaRPr lang="en-US" sz="700" dirty="0"/>
          </a:p>
        </p:txBody>
      </p:sp>
      <p:sp>
        <p:nvSpPr>
          <p:cNvPr id="30" name="Text 27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/ 26</a:t>
            </a:r>
            <a:endParaRPr lang="en-US" sz="117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2511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5720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CAREER</a:t>
            </a:r>
            <a:endParaRPr lang="en-US" sz="1380" dirty="0"/>
          </a:p>
        </p:txBody>
      </p:sp>
      <p:sp>
        <p:nvSpPr>
          <p:cNvPr id="3" name="Text 1"/>
          <p:cNvSpPr/>
          <p:nvPr/>
        </p:nvSpPr>
        <p:spPr>
          <a:xfrm>
            <a:off x="502920" y="749808"/>
            <a:ext cx="10058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 bring to the whole of UTB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1481328"/>
            <a:ext cx="3515258" cy="2176272"/>
          </a:xfrm>
          <a:prstGeom prst="roundRect">
            <a:avLst>
              <a:gd name="adj" fmla="val 3361"/>
            </a:avLst>
          </a:prstGeom>
          <a:solidFill>
            <a:srgbClr val="341A5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5" name="Text 3"/>
          <p:cNvSpPr/>
          <p:nvPr/>
        </p:nvSpPr>
        <p:spPr>
          <a:xfrm>
            <a:off x="731520" y="1645920"/>
            <a:ext cx="3058058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20+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731520" y="2505456"/>
            <a:ext cx="305805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years at UTB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731520" y="2926080"/>
            <a:ext cx="3058058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academic and managerial experience inside the university</a:t>
            </a:r>
            <a:endParaRPr lang="en-US" sz="1240" dirty="0"/>
          </a:p>
        </p:txBody>
      </p:sp>
      <p:sp>
        <p:nvSpPr>
          <p:cNvPr id="8" name="Shape 6"/>
          <p:cNvSpPr/>
          <p:nvPr/>
        </p:nvSpPr>
        <p:spPr>
          <a:xfrm>
            <a:off x="4338218" y="1481328"/>
            <a:ext cx="3515258" cy="2176272"/>
          </a:xfrm>
          <a:prstGeom prst="roundRect">
            <a:avLst>
              <a:gd name="adj" fmla="val 3361"/>
            </a:avLst>
          </a:prstGeom>
          <a:solidFill>
            <a:srgbClr val="341A5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9" name="Text 7"/>
          <p:cNvSpPr/>
          <p:nvPr/>
        </p:nvSpPr>
        <p:spPr>
          <a:xfrm>
            <a:off x="4566818" y="1645920"/>
            <a:ext cx="3058058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4400" b="1" dirty="0">
                <a:solidFill>
                  <a:srgbClr val="F08018"/>
                </a:solidFill>
                <a:latin typeface="Arial" pitchFamily="34" charset="0"/>
                <a:cs typeface="Arial" pitchFamily="34" charset="-120"/>
              </a:rPr>
              <a:t>10</a:t>
            </a:r>
            <a:endParaRPr lang="en-US" sz="4400" dirty="0"/>
          </a:p>
        </p:txBody>
      </p:sp>
      <p:sp>
        <p:nvSpPr>
          <p:cNvPr id="10" name="Text 8"/>
          <p:cNvSpPr/>
          <p:nvPr/>
        </p:nvSpPr>
        <p:spPr>
          <a:xfrm>
            <a:off x="4566818" y="2505456"/>
            <a:ext cx="305805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 - Index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8173517" y="1481328"/>
            <a:ext cx="3515258" cy="2176272"/>
          </a:xfrm>
          <a:prstGeom prst="roundRect">
            <a:avLst>
              <a:gd name="adj" fmla="val 3361"/>
            </a:avLst>
          </a:prstGeom>
          <a:solidFill>
            <a:srgbClr val="341A5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3" name="Text 11"/>
          <p:cNvSpPr/>
          <p:nvPr/>
        </p:nvSpPr>
        <p:spPr>
          <a:xfrm>
            <a:off x="8402117" y="1645920"/>
            <a:ext cx="3058058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130+</a:t>
            </a:r>
            <a:endParaRPr lang="en-US" sz="4400" dirty="0"/>
          </a:p>
        </p:txBody>
      </p:sp>
      <p:sp>
        <p:nvSpPr>
          <p:cNvPr id="14" name="Text 12"/>
          <p:cNvSpPr/>
          <p:nvPr/>
        </p:nvSpPr>
        <p:spPr>
          <a:xfrm>
            <a:off x="8402117" y="2505456"/>
            <a:ext cx="305805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scholarly publications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8402117" y="2926080"/>
            <a:ext cx="3058058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research in management and industrial engineering</a:t>
            </a:r>
            <a:endParaRPr lang="en-US" sz="1240" dirty="0"/>
          </a:p>
        </p:txBody>
      </p:sp>
      <p:sp>
        <p:nvSpPr>
          <p:cNvPr id="16" name="Shape 14"/>
          <p:cNvSpPr/>
          <p:nvPr/>
        </p:nvSpPr>
        <p:spPr>
          <a:xfrm>
            <a:off x="502920" y="3913632"/>
            <a:ext cx="3515258" cy="2176272"/>
          </a:xfrm>
          <a:prstGeom prst="roundRect">
            <a:avLst>
              <a:gd name="adj" fmla="val 3361"/>
            </a:avLst>
          </a:prstGeom>
          <a:solidFill>
            <a:srgbClr val="341A5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7" name="Text 15"/>
          <p:cNvSpPr/>
          <p:nvPr/>
        </p:nvSpPr>
        <p:spPr>
          <a:xfrm>
            <a:off x="731520" y="4078224"/>
            <a:ext cx="3058058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</a:t>
            </a:r>
            <a:endParaRPr lang="en-US" sz="4400" dirty="0"/>
          </a:p>
        </p:txBody>
      </p:sp>
      <p:sp>
        <p:nvSpPr>
          <p:cNvPr id="18" name="Text 16"/>
          <p:cNvSpPr/>
          <p:nvPr/>
        </p:nvSpPr>
        <p:spPr>
          <a:xfrm>
            <a:off x="731520" y="4937760"/>
            <a:ext cx="305805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 of Science publications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731520" y="5358384"/>
            <a:ext cx="3058058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internationally visible results and research quality</a:t>
            </a:r>
            <a:endParaRPr lang="en-US" sz="1240" dirty="0"/>
          </a:p>
        </p:txBody>
      </p:sp>
      <p:sp>
        <p:nvSpPr>
          <p:cNvPr id="20" name="Shape 18"/>
          <p:cNvSpPr/>
          <p:nvPr/>
        </p:nvSpPr>
        <p:spPr>
          <a:xfrm>
            <a:off x="4338218" y="3913632"/>
            <a:ext cx="3515258" cy="2176272"/>
          </a:xfrm>
          <a:prstGeom prst="roundRect">
            <a:avLst>
              <a:gd name="adj" fmla="val 3361"/>
            </a:avLst>
          </a:prstGeom>
          <a:solidFill>
            <a:srgbClr val="341A5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1" name="Text 19"/>
          <p:cNvSpPr/>
          <p:nvPr/>
        </p:nvSpPr>
        <p:spPr>
          <a:xfrm>
            <a:off x="4566818" y="4078224"/>
            <a:ext cx="3058058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</a:t>
            </a:r>
            <a:endParaRPr lang="en-US" sz="4400" dirty="0"/>
          </a:p>
        </p:txBody>
      </p:sp>
      <p:sp>
        <p:nvSpPr>
          <p:cNvPr id="22" name="Text 20"/>
          <p:cNvSpPr/>
          <p:nvPr/>
        </p:nvSpPr>
        <p:spPr>
          <a:xfrm>
            <a:off x="4566818" y="4937760"/>
            <a:ext cx="305805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Scopus publications</a:t>
            </a:r>
            <a:endParaRPr lang="en-US" sz="1550" dirty="0"/>
          </a:p>
        </p:txBody>
      </p:sp>
      <p:sp>
        <p:nvSpPr>
          <p:cNvPr id="23" name="Text 21"/>
          <p:cNvSpPr/>
          <p:nvPr/>
        </p:nvSpPr>
        <p:spPr>
          <a:xfrm>
            <a:off x="4566818" y="5358384"/>
            <a:ext cx="3058058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helping keep UTB high in the Times Higher Education Rankings</a:t>
            </a:r>
            <a:endParaRPr lang="en-US" sz="1240" dirty="0"/>
          </a:p>
        </p:txBody>
      </p:sp>
      <p:sp>
        <p:nvSpPr>
          <p:cNvPr id="24" name="Shape 22"/>
          <p:cNvSpPr/>
          <p:nvPr/>
        </p:nvSpPr>
        <p:spPr>
          <a:xfrm>
            <a:off x="8173517" y="3913632"/>
            <a:ext cx="3515258" cy="2176272"/>
          </a:xfrm>
          <a:prstGeom prst="roundRect">
            <a:avLst>
              <a:gd name="adj" fmla="val 3361"/>
            </a:avLst>
          </a:prstGeom>
          <a:solidFill>
            <a:srgbClr val="341A5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5" name="Text 23"/>
          <p:cNvSpPr/>
          <p:nvPr/>
        </p:nvSpPr>
        <p:spPr>
          <a:xfrm>
            <a:off x="8402117" y="4078224"/>
            <a:ext cx="3058058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400" dirty="0"/>
          </a:p>
        </p:txBody>
      </p:sp>
      <p:sp>
        <p:nvSpPr>
          <p:cNvPr id="26" name="Text 24"/>
          <p:cNvSpPr/>
          <p:nvPr/>
        </p:nvSpPr>
        <p:spPr>
          <a:xfrm>
            <a:off x="8402117" y="4937760"/>
            <a:ext cx="305805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multidisciplinary projects</a:t>
            </a:r>
            <a:endParaRPr lang="en-US" sz="1550" dirty="0"/>
          </a:p>
        </p:txBody>
      </p:sp>
      <p:sp>
        <p:nvSpPr>
          <p:cNvPr id="27" name="Text 25"/>
          <p:cNvSpPr/>
          <p:nvPr/>
        </p:nvSpPr>
        <p:spPr>
          <a:xfrm>
            <a:off x="8402117" y="5358384"/>
            <a:ext cx="3058058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national and international, as lead or co-investigator</a:t>
            </a:r>
            <a:endParaRPr lang="en-US" sz="1240" dirty="0"/>
          </a:p>
        </p:txBody>
      </p:sp>
      <p:pic>
        <p:nvPicPr>
          <p:cNvPr id="28" name="Image 0" descr="/home/claude/assets/utb-logo-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29" name="Text 26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TOMAS BATA UNIVERSITY IN ZLÍN</a:t>
            </a:r>
            <a:endParaRPr lang="en-US" sz="700" dirty="0"/>
          </a:p>
        </p:txBody>
      </p:sp>
      <p:sp>
        <p:nvSpPr>
          <p:cNvPr id="30" name="Text 27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/ 26</a:t>
            </a:r>
            <a:endParaRPr lang="en-US" sz="117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0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5720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CAREER</a:t>
            </a:r>
            <a:endParaRPr lang="en-US" sz="1380" dirty="0"/>
          </a:p>
        </p:txBody>
      </p:sp>
      <p:sp>
        <p:nvSpPr>
          <p:cNvPr id="3" name="Text 1"/>
          <p:cNvSpPr/>
          <p:nvPr/>
        </p:nvSpPr>
        <p:spPr>
          <a:xfrm>
            <a:off x="502920" y="749808"/>
            <a:ext cx="9144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Experience that carries responsibility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02920" y="1207008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4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Values and strengths I want to put to work for all of UTB.</a:t>
            </a:r>
            <a:endParaRPr lang="en-US" sz="1440" dirty="0"/>
          </a:p>
        </p:txBody>
      </p:sp>
      <p:pic>
        <p:nvPicPr>
          <p:cNvPr id="28" name="Image 4" descr="/home/claude/assets/utb-logo-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TOMAS BATA UNIVERSITY IN ZLÍN</a:t>
            </a:r>
            <a:endParaRPr lang="en-US" sz="700" dirty="0"/>
          </a:p>
        </p:txBody>
      </p:sp>
      <p:sp>
        <p:nvSpPr>
          <p:cNvPr id="30" name="Text 23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 / 26</a:t>
            </a:r>
            <a:endParaRPr lang="en-US" sz="117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0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5720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CAREER</a:t>
            </a:r>
            <a:endParaRPr lang="en-US" sz="1380" dirty="0"/>
          </a:p>
        </p:txBody>
      </p:sp>
      <p:sp>
        <p:nvSpPr>
          <p:cNvPr id="3" name="Text 1"/>
          <p:cNvSpPr/>
          <p:nvPr/>
        </p:nvSpPr>
        <p:spPr>
          <a:xfrm>
            <a:off x="502920" y="749808"/>
            <a:ext cx="9144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Experience that carries responsibility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02920" y="1207008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4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Values and strengths I want to put to work for all of UTB.</a:t>
            </a:r>
            <a:endParaRPr lang="en-US" sz="1440" dirty="0"/>
          </a:p>
        </p:txBody>
      </p:sp>
      <p:sp>
        <p:nvSpPr>
          <p:cNvPr id="5" name="Shape 3"/>
          <p:cNvSpPr/>
          <p:nvPr/>
        </p:nvSpPr>
        <p:spPr>
          <a:xfrm>
            <a:off x="502920" y="1783080"/>
            <a:ext cx="11185855" cy="1234440"/>
          </a:xfrm>
          <a:prstGeom prst="roundRect">
            <a:avLst>
              <a:gd name="adj" fmla="val 7407"/>
            </a:avLst>
          </a:prstGeom>
          <a:solidFill>
            <a:srgbClr val="25113F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6" name="Text 4"/>
          <p:cNvSpPr/>
          <p:nvPr/>
        </p:nvSpPr>
        <p:spPr>
          <a:xfrm>
            <a:off x="868680" y="1783080"/>
            <a:ext cx="10454335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2090" b="1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INDUSTRIAL ENGINEERING </a:t>
            </a:r>
            <a:r>
              <a:rPr lang="en-US" sz="2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</a:t>
            </a:r>
            <a:r>
              <a:rPr lang="en-US" sz="2090" b="1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MANAGEMENT </a:t>
            </a:r>
            <a:r>
              <a:rPr lang="en-US" sz="2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= a systemic view, clear strategy and respect for people.</a:t>
            </a:r>
            <a:endParaRPr lang="en-US" sz="2090" dirty="0"/>
          </a:p>
        </p:txBody>
      </p:sp>
      <p:sp>
        <p:nvSpPr>
          <p:cNvPr id="7" name="Text 5"/>
          <p:cNvSpPr/>
          <p:nvPr/>
        </p:nvSpPr>
        <p:spPr>
          <a:xfrm>
            <a:off x="502920" y="32918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90" b="1" kern="0" spc="100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 VALUE IN LEADERS</a:t>
            </a:r>
            <a:endParaRPr lang="en-US" sz="1490" dirty="0"/>
          </a:p>
        </p:txBody>
      </p:sp>
      <p:sp>
        <p:nvSpPr>
          <p:cNvPr id="8" name="Text 6"/>
          <p:cNvSpPr/>
          <p:nvPr/>
        </p:nvSpPr>
        <p:spPr>
          <a:xfrm>
            <a:off x="502920" y="365760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●"/>
            </a:pPr>
            <a:r>
              <a:rPr lang="en-US" sz="149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Strong management and communication skills, internally and externally.</a:t>
            </a:r>
            <a:endParaRPr lang="en-US" sz="149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●"/>
            </a:pPr>
            <a:r>
              <a:rPr lang="en-US" sz="149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ability to connect people, data, technology and performance.</a:t>
            </a:r>
            <a:endParaRPr lang="en-US" sz="1490" dirty="0"/>
          </a:p>
        </p:txBody>
      </p:sp>
      <p:pic>
        <p:nvPicPr>
          <p:cNvPr id="28" name="Image 4" descr="/home/claude/assets/utb-logo-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TOMAS BATA UNIVERSITY IN ZLÍN</a:t>
            </a:r>
            <a:endParaRPr lang="en-US" sz="700" dirty="0"/>
          </a:p>
        </p:txBody>
      </p:sp>
      <p:sp>
        <p:nvSpPr>
          <p:cNvPr id="30" name="Text 23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 / 26</a:t>
            </a:r>
            <a:endParaRPr lang="en-US" sz="117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0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5720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CAREER</a:t>
            </a:r>
            <a:endParaRPr lang="en-US" sz="1380" dirty="0"/>
          </a:p>
        </p:txBody>
      </p:sp>
      <p:sp>
        <p:nvSpPr>
          <p:cNvPr id="3" name="Text 1"/>
          <p:cNvSpPr/>
          <p:nvPr/>
        </p:nvSpPr>
        <p:spPr>
          <a:xfrm>
            <a:off x="502920" y="749808"/>
            <a:ext cx="9144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Experience that carries responsibility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02920" y="1207008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4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Values and strengths I want to put to work for all of UTB.</a:t>
            </a:r>
            <a:endParaRPr lang="en-US" sz="1440" dirty="0"/>
          </a:p>
        </p:txBody>
      </p:sp>
      <p:sp>
        <p:nvSpPr>
          <p:cNvPr id="5" name="Shape 3"/>
          <p:cNvSpPr/>
          <p:nvPr/>
        </p:nvSpPr>
        <p:spPr>
          <a:xfrm>
            <a:off x="502920" y="1783080"/>
            <a:ext cx="11185855" cy="1234440"/>
          </a:xfrm>
          <a:prstGeom prst="roundRect">
            <a:avLst>
              <a:gd name="adj" fmla="val 7407"/>
            </a:avLst>
          </a:prstGeom>
          <a:solidFill>
            <a:srgbClr val="25113F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6" name="Text 4"/>
          <p:cNvSpPr/>
          <p:nvPr/>
        </p:nvSpPr>
        <p:spPr>
          <a:xfrm>
            <a:off x="868680" y="1783080"/>
            <a:ext cx="10454335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2090" b="1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INDUSTRIAL ENGINEERING </a:t>
            </a:r>
            <a:r>
              <a:rPr lang="en-US" sz="2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</a:t>
            </a:r>
            <a:r>
              <a:rPr lang="en-US" sz="2090" b="1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MANAGEMENT </a:t>
            </a:r>
            <a:r>
              <a:rPr lang="en-US" sz="2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= a systemic view, clear strategy and respect for people.</a:t>
            </a:r>
            <a:endParaRPr lang="en-US" sz="2090" dirty="0"/>
          </a:p>
        </p:txBody>
      </p:sp>
      <p:sp>
        <p:nvSpPr>
          <p:cNvPr id="7" name="Text 5"/>
          <p:cNvSpPr/>
          <p:nvPr/>
        </p:nvSpPr>
        <p:spPr>
          <a:xfrm>
            <a:off x="502920" y="32918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90" b="1" kern="0" spc="100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 VALUE IN LEADERS</a:t>
            </a:r>
            <a:endParaRPr lang="en-US" sz="1490" dirty="0"/>
          </a:p>
        </p:txBody>
      </p:sp>
      <p:sp>
        <p:nvSpPr>
          <p:cNvPr id="8" name="Text 6"/>
          <p:cNvSpPr/>
          <p:nvPr/>
        </p:nvSpPr>
        <p:spPr>
          <a:xfrm>
            <a:off x="502920" y="365760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●"/>
            </a:pPr>
            <a:r>
              <a:rPr lang="en-US" sz="149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Strong management and communication skills, internally and externally.</a:t>
            </a:r>
            <a:endParaRPr lang="en-US" sz="149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●"/>
            </a:pPr>
            <a:r>
              <a:rPr lang="en-US" sz="149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ability to connect people, data, technology and performance.</a:t>
            </a:r>
            <a:endParaRPr lang="en-US" sz="1490" dirty="0"/>
          </a:p>
        </p:txBody>
      </p:sp>
      <p:sp>
        <p:nvSpPr>
          <p:cNvPr id="9" name="Shape 7"/>
          <p:cNvSpPr/>
          <p:nvPr/>
        </p:nvSpPr>
        <p:spPr>
          <a:xfrm>
            <a:off x="502920" y="4709160"/>
            <a:ext cx="233172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76200" dist="25400" dir="5400000" algn="bl" rotWithShape="0">
              <a:srgbClr val="5B4A82">
                <a:alpha val="12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10" name="Shape 8"/>
          <p:cNvSpPr/>
          <p:nvPr/>
        </p:nvSpPr>
        <p:spPr>
          <a:xfrm>
            <a:off x="1412748" y="4846320"/>
            <a:ext cx="512064" cy="512064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5643" y="4969215"/>
            <a:ext cx="266273" cy="266273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502920" y="5404104"/>
            <a:ext cx="2331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8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PEOPLE</a:t>
            </a:r>
            <a:endParaRPr lang="en-US" sz="1380" dirty="0"/>
          </a:p>
        </p:txBody>
      </p:sp>
      <p:sp>
        <p:nvSpPr>
          <p:cNvPr id="13" name="Text 10"/>
          <p:cNvSpPr/>
          <p:nvPr/>
        </p:nvSpPr>
        <p:spPr>
          <a:xfrm>
            <a:off x="2852928" y="4846320"/>
            <a:ext cx="283464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›</a:t>
            </a:r>
            <a:endParaRPr lang="en-US" sz="2600" dirty="0"/>
          </a:p>
        </p:txBody>
      </p:sp>
      <p:sp>
        <p:nvSpPr>
          <p:cNvPr id="14" name="Shape 11"/>
          <p:cNvSpPr/>
          <p:nvPr/>
        </p:nvSpPr>
        <p:spPr>
          <a:xfrm>
            <a:off x="3154680" y="4709160"/>
            <a:ext cx="233172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76200" dist="25400" dir="5400000" algn="bl" rotWithShape="0">
              <a:srgbClr val="5B4A82">
                <a:alpha val="12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15" name="Shape 12"/>
          <p:cNvSpPr/>
          <p:nvPr/>
        </p:nvSpPr>
        <p:spPr>
          <a:xfrm>
            <a:off x="4064508" y="4846320"/>
            <a:ext cx="512064" cy="512064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7403" y="4969215"/>
            <a:ext cx="266273" cy="266273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3154680" y="5404104"/>
            <a:ext cx="2331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8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</a:t>
            </a:r>
            <a:endParaRPr lang="en-US" sz="1380" dirty="0"/>
          </a:p>
        </p:txBody>
      </p:sp>
      <p:sp>
        <p:nvSpPr>
          <p:cNvPr id="18" name="Text 14"/>
          <p:cNvSpPr/>
          <p:nvPr/>
        </p:nvSpPr>
        <p:spPr>
          <a:xfrm>
            <a:off x="5504688" y="4846320"/>
            <a:ext cx="283464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›</a:t>
            </a:r>
            <a:endParaRPr lang="en-US" sz="2600" dirty="0"/>
          </a:p>
        </p:txBody>
      </p:sp>
      <p:sp>
        <p:nvSpPr>
          <p:cNvPr id="19" name="Shape 15"/>
          <p:cNvSpPr/>
          <p:nvPr/>
        </p:nvSpPr>
        <p:spPr>
          <a:xfrm>
            <a:off x="5806440" y="4709160"/>
            <a:ext cx="233172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76200" dist="25400" dir="5400000" algn="bl" rotWithShape="0">
              <a:srgbClr val="5B4A82">
                <a:alpha val="12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20" name="Shape 16"/>
          <p:cNvSpPr/>
          <p:nvPr/>
        </p:nvSpPr>
        <p:spPr>
          <a:xfrm>
            <a:off x="6716268" y="4846320"/>
            <a:ext cx="512064" cy="512064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2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9163" y="4969215"/>
            <a:ext cx="266273" cy="266273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5806440" y="5404104"/>
            <a:ext cx="2331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8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TECHNOLOGY</a:t>
            </a:r>
            <a:endParaRPr lang="en-US" sz="1380" dirty="0"/>
          </a:p>
        </p:txBody>
      </p:sp>
      <p:sp>
        <p:nvSpPr>
          <p:cNvPr id="23" name="Text 18"/>
          <p:cNvSpPr/>
          <p:nvPr/>
        </p:nvSpPr>
        <p:spPr>
          <a:xfrm>
            <a:off x="8156448" y="4846320"/>
            <a:ext cx="283464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›</a:t>
            </a:r>
            <a:endParaRPr lang="en-US" sz="2600" dirty="0"/>
          </a:p>
        </p:txBody>
      </p:sp>
      <p:sp>
        <p:nvSpPr>
          <p:cNvPr id="24" name="Shape 19"/>
          <p:cNvSpPr/>
          <p:nvPr/>
        </p:nvSpPr>
        <p:spPr>
          <a:xfrm>
            <a:off x="8458200" y="4709160"/>
            <a:ext cx="233172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76200" dist="25400" dir="5400000" algn="bl" rotWithShape="0">
              <a:srgbClr val="5B4A82">
                <a:alpha val="12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25" name="Shape 20"/>
          <p:cNvSpPr/>
          <p:nvPr/>
        </p:nvSpPr>
        <p:spPr>
          <a:xfrm>
            <a:off x="9368028" y="4846320"/>
            <a:ext cx="512064" cy="512064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2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90923" y="4969215"/>
            <a:ext cx="266273" cy="266273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8458200" y="5404104"/>
            <a:ext cx="2331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8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PERFORMANCE</a:t>
            </a:r>
            <a:endParaRPr lang="en-US" sz="1380" dirty="0"/>
          </a:p>
        </p:txBody>
      </p:sp>
      <p:pic>
        <p:nvPicPr>
          <p:cNvPr id="28" name="Image 4" descr="/home/claude/assets/utb-logo-transparent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TOMAS BATA UNIVERSITY IN ZLÍN</a:t>
            </a:r>
            <a:endParaRPr lang="en-US" sz="700" dirty="0"/>
          </a:p>
        </p:txBody>
      </p:sp>
      <p:sp>
        <p:nvSpPr>
          <p:cNvPr id="30" name="Text 23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 / 26</a:t>
            </a:r>
            <a:endParaRPr lang="en-US" sz="117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2511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portrait.jpg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259775" y="0"/>
            <a:ext cx="393192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8259775" y="0"/>
            <a:ext cx="3931920" cy="6858000"/>
          </a:xfrm>
          <a:prstGeom prst="rect">
            <a:avLst/>
          </a:prstGeom>
          <a:solidFill>
            <a:srgbClr val="25113F">
              <a:alpha val="58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Text 1"/>
          <p:cNvSpPr/>
          <p:nvPr/>
        </p:nvSpPr>
        <p:spPr>
          <a:xfrm>
            <a:off x="502920" y="45720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MOTIVATION</a:t>
            </a:r>
            <a:endParaRPr lang="en-US" sz="1380" dirty="0"/>
          </a:p>
        </p:txBody>
      </p:sp>
      <p:sp>
        <p:nvSpPr>
          <p:cNvPr id="5" name="Text 2"/>
          <p:cNvSpPr/>
          <p:nvPr/>
        </p:nvSpPr>
        <p:spPr>
          <a:xfrm>
            <a:off x="502920" y="749808"/>
            <a:ext cx="739109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I want to lead UTB</a:t>
            </a:r>
            <a:endParaRPr lang="en-US" sz="2600" dirty="0"/>
          </a:p>
        </p:txBody>
      </p:sp>
      <p:sp>
        <p:nvSpPr>
          <p:cNvPr id="6" name="Text 3"/>
          <p:cNvSpPr/>
          <p:nvPr/>
        </p:nvSpPr>
        <p:spPr>
          <a:xfrm>
            <a:off x="502920" y="1243584"/>
            <a:ext cx="73910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motivation comes from experience, responsibility to the university and the ambition to move it forward over the next four years.</a:t>
            </a:r>
            <a:endParaRPr lang="en-US" sz="1380" dirty="0"/>
          </a:p>
        </p:txBody>
      </p:sp>
      <p:pic>
        <p:nvPicPr>
          <p:cNvPr id="25" name="Image 5" descr="/home/claude/assets/utb-logo-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26" name="Text 18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TOMAS BATA UNIVERSITY IN ZLÍN</a:t>
            </a:r>
            <a:endParaRPr lang="en-US" sz="700" dirty="0"/>
          </a:p>
        </p:txBody>
      </p:sp>
      <p:sp>
        <p:nvSpPr>
          <p:cNvPr id="27" name="Text 19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 / 26</a:t>
            </a:r>
            <a:endParaRPr lang="en-US" sz="117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2511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portrait.jpg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259775" y="0"/>
            <a:ext cx="393192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8259775" y="0"/>
            <a:ext cx="3931920" cy="6858000"/>
          </a:xfrm>
          <a:prstGeom prst="rect">
            <a:avLst/>
          </a:prstGeom>
          <a:solidFill>
            <a:srgbClr val="25113F">
              <a:alpha val="58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Text 1"/>
          <p:cNvSpPr/>
          <p:nvPr/>
        </p:nvSpPr>
        <p:spPr>
          <a:xfrm>
            <a:off x="502920" y="45720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MOTIVATION</a:t>
            </a:r>
            <a:endParaRPr lang="en-US" sz="1380" dirty="0"/>
          </a:p>
        </p:txBody>
      </p:sp>
      <p:sp>
        <p:nvSpPr>
          <p:cNvPr id="5" name="Text 2"/>
          <p:cNvSpPr/>
          <p:nvPr/>
        </p:nvSpPr>
        <p:spPr>
          <a:xfrm>
            <a:off x="502920" y="749808"/>
            <a:ext cx="739109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I want to lead UTB</a:t>
            </a:r>
            <a:endParaRPr lang="en-US" sz="2600" dirty="0"/>
          </a:p>
        </p:txBody>
      </p:sp>
      <p:sp>
        <p:nvSpPr>
          <p:cNvPr id="6" name="Text 3"/>
          <p:cNvSpPr/>
          <p:nvPr/>
        </p:nvSpPr>
        <p:spPr>
          <a:xfrm>
            <a:off x="502920" y="1243584"/>
            <a:ext cx="73910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motivation comes from experience, responsibility to the university and the ambition to move it forward over the next four years.</a:t>
            </a:r>
            <a:endParaRPr lang="en-US" sz="1380" dirty="0"/>
          </a:p>
        </p:txBody>
      </p:sp>
      <p:sp>
        <p:nvSpPr>
          <p:cNvPr id="7" name="Shape 4"/>
          <p:cNvSpPr/>
          <p:nvPr/>
        </p:nvSpPr>
        <p:spPr>
          <a:xfrm>
            <a:off x="502920" y="1965960"/>
            <a:ext cx="457200" cy="457200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648" y="2075688"/>
            <a:ext cx="237744" cy="237744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097280" y="1947672"/>
            <a:ext cx="679673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Building teams</a:t>
            </a:r>
            <a:endParaRPr lang="en-US" sz="1440" dirty="0"/>
          </a:p>
        </p:txBody>
      </p:sp>
      <p:sp>
        <p:nvSpPr>
          <p:cNvPr id="10" name="Text 6"/>
          <p:cNvSpPr/>
          <p:nvPr/>
        </p:nvSpPr>
        <p:spPr>
          <a:xfrm>
            <a:off x="1097280" y="2212848"/>
            <a:ext cx="679673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21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principle in leading people: every success stands on a strong team.</a:t>
            </a:r>
            <a:endParaRPr lang="en-US" sz="1210" dirty="0"/>
          </a:p>
        </p:txBody>
      </p:sp>
      <p:sp>
        <p:nvSpPr>
          <p:cNvPr id="11" name="Shape 7"/>
          <p:cNvSpPr/>
          <p:nvPr/>
        </p:nvSpPr>
        <p:spPr>
          <a:xfrm>
            <a:off x="502920" y="2935224"/>
            <a:ext cx="457200" cy="457200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648" y="3044952"/>
            <a:ext cx="237744" cy="237744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097280" y="2916936"/>
            <a:ext cx="679673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Knowing the institution</a:t>
            </a:r>
            <a:endParaRPr lang="en-US" sz="1440" dirty="0"/>
          </a:p>
        </p:txBody>
      </p:sp>
      <p:sp>
        <p:nvSpPr>
          <p:cNvPr id="14" name="Text 9"/>
          <p:cNvSpPr/>
          <p:nvPr/>
        </p:nvSpPr>
        <p:spPr>
          <a:xfrm>
            <a:off x="1097280" y="3182112"/>
            <a:ext cx="679673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21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know UTB from the inside — one whole built on cooperation and respect.</a:t>
            </a:r>
            <a:endParaRPr lang="en-US" sz="1210" dirty="0"/>
          </a:p>
        </p:txBody>
      </p:sp>
      <p:pic>
        <p:nvPicPr>
          <p:cNvPr id="25" name="Image 5" descr="/home/claude/assets/utb-logo-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26" name="Text 18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TOMAS BATA UNIVERSITY IN ZLÍN</a:t>
            </a:r>
            <a:endParaRPr lang="en-US" sz="700" dirty="0"/>
          </a:p>
        </p:txBody>
      </p:sp>
      <p:sp>
        <p:nvSpPr>
          <p:cNvPr id="27" name="Text 19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 / 26</a:t>
            </a:r>
            <a:endParaRPr lang="en-US" sz="117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2511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portrait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259775" y="0"/>
            <a:ext cx="393192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8259775" y="0"/>
            <a:ext cx="3931920" cy="6858000"/>
          </a:xfrm>
          <a:prstGeom prst="rect">
            <a:avLst/>
          </a:prstGeom>
          <a:solidFill>
            <a:srgbClr val="25113F">
              <a:alpha val="58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Text 1"/>
          <p:cNvSpPr/>
          <p:nvPr/>
        </p:nvSpPr>
        <p:spPr>
          <a:xfrm>
            <a:off x="502920" y="45720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MOTIVATION</a:t>
            </a:r>
            <a:endParaRPr lang="en-US" sz="1380" dirty="0"/>
          </a:p>
        </p:txBody>
      </p:sp>
      <p:sp>
        <p:nvSpPr>
          <p:cNvPr id="5" name="Text 2"/>
          <p:cNvSpPr/>
          <p:nvPr/>
        </p:nvSpPr>
        <p:spPr>
          <a:xfrm>
            <a:off x="502920" y="749808"/>
            <a:ext cx="739109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I want to lead UTB</a:t>
            </a:r>
            <a:endParaRPr lang="en-US" sz="2600" dirty="0"/>
          </a:p>
        </p:txBody>
      </p:sp>
      <p:sp>
        <p:nvSpPr>
          <p:cNvPr id="6" name="Text 3"/>
          <p:cNvSpPr/>
          <p:nvPr/>
        </p:nvSpPr>
        <p:spPr>
          <a:xfrm>
            <a:off x="502920" y="1243584"/>
            <a:ext cx="73910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motivation comes from experience, responsibility to the university and the ambition to move it forward over the next four years.</a:t>
            </a:r>
            <a:endParaRPr lang="en-US" sz="1380" dirty="0"/>
          </a:p>
        </p:txBody>
      </p:sp>
      <p:sp>
        <p:nvSpPr>
          <p:cNvPr id="7" name="Shape 4"/>
          <p:cNvSpPr/>
          <p:nvPr/>
        </p:nvSpPr>
        <p:spPr>
          <a:xfrm>
            <a:off x="502920" y="1965960"/>
            <a:ext cx="457200" cy="457200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648" y="2075688"/>
            <a:ext cx="237744" cy="237744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097280" y="1947672"/>
            <a:ext cx="679673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Building teams</a:t>
            </a:r>
            <a:endParaRPr lang="en-US" sz="1440" dirty="0"/>
          </a:p>
        </p:txBody>
      </p:sp>
      <p:sp>
        <p:nvSpPr>
          <p:cNvPr id="10" name="Text 6"/>
          <p:cNvSpPr/>
          <p:nvPr/>
        </p:nvSpPr>
        <p:spPr>
          <a:xfrm>
            <a:off x="1097280" y="2212848"/>
            <a:ext cx="679673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21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principle in leading people: every success stands on a strong team.</a:t>
            </a:r>
            <a:endParaRPr lang="en-US" sz="1210" dirty="0"/>
          </a:p>
        </p:txBody>
      </p:sp>
      <p:sp>
        <p:nvSpPr>
          <p:cNvPr id="11" name="Shape 7"/>
          <p:cNvSpPr/>
          <p:nvPr/>
        </p:nvSpPr>
        <p:spPr>
          <a:xfrm>
            <a:off x="502920" y="2935224"/>
            <a:ext cx="457200" cy="457200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48" y="3044952"/>
            <a:ext cx="237744" cy="237744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097280" y="2916936"/>
            <a:ext cx="679673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Knowing the institution</a:t>
            </a:r>
            <a:endParaRPr lang="en-US" sz="1440" dirty="0"/>
          </a:p>
        </p:txBody>
      </p:sp>
      <p:sp>
        <p:nvSpPr>
          <p:cNvPr id="14" name="Text 9"/>
          <p:cNvSpPr/>
          <p:nvPr/>
        </p:nvSpPr>
        <p:spPr>
          <a:xfrm>
            <a:off x="1097280" y="3182112"/>
            <a:ext cx="679673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21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know UTB from the inside — one whole built on cooperation and respect.</a:t>
            </a:r>
            <a:endParaRPr lang="en-US" sz="1210" dirty="0"/>
          </a:p>
        </p:txBody>
      </p:sp>
      <p:sp>
        <p:nvSpPr>
          <p:cNvPr id="15" name="Shape 10"/>
          <p:cNvSpPr/>
          <p:nvPr/>
        </p:nvSpPr>
        <p:spPr>
          <a:xfrm>
            <a:off x="502920" y="3904488"/>
            <a:ext cx="457200" cy="457200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648" y="4014216"/>
            <a:ext cx="237744" cy="237744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1097280" y="3886200"/>
            <a:ext cx="679673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Industry experience</a:t>
            </a:r>
            <a:endParaRPr lang="en-US" sz="1440" dirty="0"/>
          </a:p>
        </p:txBody>
      </p:sp>
      <p:sp>
        <p:nvSpPr>
          <p:cNvPr id="18" name="Text 12"/>
          <p:cNvSpPr/>
          <p:nvPr/>
        </p:nvSpPr>
        <p:spPr>
          <a:xfrm>
            <a:off x="1097280" y="4151376"/>
            <a:ext cx="679673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21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network of business contacts and scientific board memberships for partnerships and projects.</a:t>
            </a:r>
            <a:endParaRPr lang="en-US" sz="1210" dirty="0"/>
          </a:p>
        </p:txBody>
      </p:sp>
      <p:sp>
        <p:nvSpPr>
          <p:cNvPr id="19" name="Shape 13"/>
          <p:cNvSpPr/>
          <p:nvPr/>
        </p:nvSpPr>
        <p:spPr>
          <a:xfrm>
            <a:off x="502920" y="4873752"/>
            <a:ext cx="457200" cy="457200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648" y="4983480"/>
            <a:ext cx="237744" cy="237744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1097280" y="4855464"/>
            <a:ext cx="679673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Growth strategy</a:t>
            </a:r>
            <a:endParaRPr lang="en-US" sz="1440" dirty="0"/>
          </a:p>
        </p:txBody>
      </p:sp>
      <p:sp>
        <p:nvSpPr>
          <p:cNvPr id="22" name="Text 15"/>
          <p:cNvSpPr/>
          <p:nvPr/>
        </p:nvSpPr>
        <p:spPr>
          <a:xfrm>
            <a:off x="1097280" y="5120640"/>
            <a:ext cx="679673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21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Experience, continuity and the change needed for a confident, open UTB.</a:t>
            </a:r>
            <a:endParaRPr lang="en-US" sz="1210" dirty="0"/>
          </a:p>
        </p:txBody>
      </p:sp>
      <p:sp>
        <p:nvSpPr>
          <p:cNvPr id="23" name="Shape 16"/>
          <p:cNvSpPr/>
          <p:nvPr/>
        </p:nvSpPr>
        <p:spPr>
          <a:xfrm>
            <a:off x="502920" y="5870448"/>
            <a:ext cx="7391095" cy="502920"/>
          </a:xfrm>
          <a:prstGeom prst="roundRect">
            <a:avLst>
              <a:gd name="adj" fmla="val 10909"/>
            </a:avLst>
          </a:prstGeom>
          <a:solidFill>
            <a:srgbClr val="F0801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4" name="Text 17"/>
          <p:cNvSpPr/>
          <p:nvPr/>
        </p:nvSpPr>
        <p:spPr>
          <a:xfrm>
            <a:off x="640080" y="5870448"/>
            <a:ext cx="711677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cs-CZ" sz="1260" b="1" i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“What matters is not what they say when you arrive, but what they say when you leave.”</a:t>
            </a:r>
            <a:endParaRPr lang="en-US" sz="1260" dirty="0"/>
          </a:p>
        </p:txBody>
      </p:sp>
      <p:pic>
        <p:nvPicPr>
          <p:cNvPr id="25" name="Image 5" descr="/home/claude/assets/utb-logo-whit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26" name="Text 18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TOMAS BATA UNIVERSITY IN ZLÍN</a:t>
            </a:r>
            <a:endParaRPr lang="en-US" sz="700" dirty="0"/>
          </a:p>
        </p:txBody>
      </p:sp>
      <p:sp>
        <p:nvSpPr>
          <p:cNvPr id="27" name="Text 19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 / 26</a:t>
            </a:r>
            <a:endParaRPr lang="en-US" sz="117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0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40" b="1" kern="0" spc="200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UTB BENCHMARK</a:t>
            </a:r>
            <a:endParaRPr lang="en-US" sz="134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6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UTB benchmarked against selected Czech universities, 2025</a:t>
            </a:r>
            <a:endParaRPr lang="en-US" sz="2460" dirty="0"/>
          </a:p>
        </p:txBody>
      </p:sp>
      <p:sp>
        <p:nvSpPr>
          <p:cNvPr id="4" name="Text 2"/>
          <p:cNvSpPr/>
          <p:nvPr/>
        </p:nvSpPr>
        <p:spPr>
          <a:xfrm>
            <a:off x="502920" y="1078992"/>
            <a:ext cx="10972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20" i="1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Size · doctoral students · programmes · graduate employment · R&amp;D · IP · housing · internationalisation · Horizon/HE</a:t>
            </a:r>
            <a:endParaRPr lang="en-US" sz="112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3424366"/>
              </p:ext>
            </p:extLst>
          </p:nvPr>
        </p:nvGraphicFramePr>
        <p:xfrm>
          <a:off x="502920" y="1371600"/>
          <a:ext cx="11185854" cy="4251960"/>
        </p:xfrm>
        <a:graphic>
          <a:graphicData uri="http://schemas.openxmlformats.org/drawingml/2006/table">
            <a:tbl>
              <a:tblPr/>
              <a:tblGrid>
                <a:gridCol w="2788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95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95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995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995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995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9956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9956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251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6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Indicator</a:t>
                      </a:r>
                      <a:endParaRPr lang="en-US" sz="106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113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6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TUL</a:t>
                      </a:r>
                      <a:endParaRPr lang="en-US" sz="106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113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6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UTB</a:t>
                      </a:r>
                      <a:endParaRPr lang="en-US" sz="106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801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6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ZČU</a:t>
                      </a:r>
                      <a:endParaRPr lang="en-US" sz="106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113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6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VŠB-TUO</a:t>
                      </a:r>
                      <a:endParaRPr lang="en-US" sz="106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113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6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VUT</a:t>
                      </a:r>
                      <a:endParaRPr lang="en-US" sz="106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113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6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UJEP</a:t>
                      </a:r>
                      <a:endParaRPr lang="en-US" sz="106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113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6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</a:t>
                      </a:r>
                      <a:endParaRPr lang="en-US" sz="106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113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51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70" b="1" dirty="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Students Bc./Mgr. / Ph.D.</a:t>
                      </a:r>
                      <a:endParaRPr lang="en-US" sz="97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 dirty="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6,046 / ≈400</a:t>
                      </a:r>
                      <a:endParaRPr lang="en-US" sz="97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 b="1" dirty="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9,288 / 351</a:t>
                      </a:r>
                      <a:endParaRPr lang="en-US" sz="97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BD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 dirty="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11,306 / ≈650</a:t>
                      </a:r>
                      <a:endParaRPr lang="en-US" sz="97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 dirty="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12,087 / ≈1,000</a:t>
                      </a:r>
                      <a:endParaRPr lang="en-US" sz="97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 dirty="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16,360 / ≈1,700</a:t>
                      </a:r>
                      <a:endParaRPr lang="en-US" sz="97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 dirty="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8,413 / ≈300</a:t>
                      </a:r>
                      <a:endParaRPr lang="en-US" sz="97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 dirty="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5,365 / ≈100</a:t>
                      </a:r>
                      <a:endParaRPr lang="en-US" sz="97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51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70" b="1" dirty="0" err="1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Share of Ph.D. / all students</a:t>
                      </a:r>
                      <a:endParaRPr lang="en-US" sz="97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3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 dirty="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6.20 %</a:t>
                      </a:r>
                      <a:endParaRPr lang="en-US" sz="97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3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 b="1" dirty="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3.64 %</a:t>
                      </a:r>
                      <a:endParaRPr lang="en-US" sz="97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BD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 dirty="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5.44 %</a:t>
                      </a:r>
                      <a:endParaRPr lang="en-US" sz="97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3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 dirty="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7.64 %</a:t>
                      </a:r>
                      <a:endParaRPr lang="en-US" sz="97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3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 dirty="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9.41 %</a:t>
                      </a:r>
                      <a:endParaRPr lang="en-US" sz="97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3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 dirty="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3.44 %</a:t>
                      </a:r>
                      <a:endParaRPr lang="en-US" sz="97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3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 dirty="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1.83 %</a:t>
                      </a:r>
                      <a:endParaRPr lang="en-US" sz="97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3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51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70" b="1" dirty="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Study programmes / graduate employment</a:t>
                      </a:r>
                      <a:endParaRPr lang="en-US" sz="97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 dirty="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100+ / n/a</a:t>
                      </a:r>
                      <a:endParaRPr lang="en-US" sz="97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 b="1" dirty="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120 / 98.5 %</a:t>
                      </a:r>
                      <a:endParaRPr lang="en-US" sz="97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BD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 dirty="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130 / n/a</a:t>
                      </a:r>
                      <a:endParaRPr lang="en-US" sz="97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 dirty="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206 / n/a</a:t>
                      </a:r>
                      <a:endParaRPr lang="en-US" sz="97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 dirty="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295 / 75 % in field</a:t>
                      </a:r>
                      <a:endParaRPr lang="en-US" sz="97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 dirty="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100+ / n/a</a:t>
                      </a:r>
                      <a:endParaRPr lang="en-US" sz="97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 dirty="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60+ / n/a</a:t>
                      </a:r>
                      <a:endParaRPr lang="en-US" sz="97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51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70" b="1" dirty="0" err="1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Institutional research evaluation (2021–2025)</a:t>
                      </a:r>
                      <a:endParaRPr lang="en-US" sz="97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3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 dirty="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</a:t>
                      </a:r>
                      <a:endParaRPr lang="en-US" sz="97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3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 b="1" dirty="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</a:t>
                      </a:r>
                      <a:endParaRPr lang="en-US" sz="97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BD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 dirty="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</a:t>
                      </a:r>
                      <a:endParaRPr lang="en-US" sz="97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3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 dirty="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</a:t>
                      </a:r>
                      <a:endParaRPr lang="en-US" sz="97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3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 dirty="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</a:t>
                      </a:r>
                      <a:endParaRPr lang="en-US" sz="97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3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 dirty="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</a:t>
                      </a:r>
                      <a:endParaRPr lang="en-US" sz="97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3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 dirty="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</a:t>
                      </a:r>
                      <a:endParaRPr lang="en-US" sz="97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3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51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70" b="1" dirty="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Patent + utility model applications (2025)</a:t>
                      </a:r>
                      <a:endParaRPr lang="en-US" sz="97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 dirty="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23</a:t>
                      </a:r>
                      <a:endParaRPr lang="en-US" sz="97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 b="1" dirty="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</a:t>
                      </a:r>
                      <a:endParaRPr lang="en-US" sz="97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BD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 dirty="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</a:t>
                      </a:r>
                      <a:endParaRPr lang="en-US" sz="97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 dirty="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45</a:t>
                      </a:r>
                      <a:endParaRPr lang="en-US" sz="97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 dirty="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52</a:t>
                      </a:r>
                      <a:endParaRPr lang="en-US" sz="97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 dirty="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n/a</a:t>
                      </a:r>
                      <a:endParaRPr lang="en-US" sz="97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 dirty="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n/a</a:t>
                      </a:r>
                      <a:endParaRPr lang="en-US" sz="97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51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70" b="1" dirty="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International students in accredited programmes / share</a:t>
                      </a:r>
                      <a:endParaRPr lang="en-US" sz="97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3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 dirty="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448 / 6.8 %</a:t>
                      </a:r>
                      <a:endParaRPr lang="en-US" sz="97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3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 b="1" dirty="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1,175 / 12.6 %</a:t>
                      </a:r>
                      <a:endParaRPr lang="en-US" sz="97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BD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 dirty="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721 / 5.8 %</a:t>
                      </a:r>
                      <a:endParaRPr lang="en-US" sz="97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3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 dirty="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1,760 / 12.9 %</a:t>
                      </a:r>
                      <a:endParaRPr lang="en-US" sz="97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3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 dirty="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4,863 / 26.4 %</a:t>
                      </a:r>
                      <a:endParaRPr lang="en-US" sz="97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3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 dirty="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n/a</a:t>
                      </a:r>
                      <a:endParaRPr lang="en-US" sz="97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3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 dirty="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n/a</a:t>
                      </a:r>
                      <a:endParaRPr lang="en-US" sz="97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3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51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70" b="1" dirty="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Horizon/HE projects (verified in CORDIS)</a:t>
                      </a:r>
                      <a:endParaRPr lang="en-US" sz="97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 dirty="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min. 5</a:t>
                      </a:r>
                      <a:endParaRPr lang="en-US" sz="97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 b="1" dirty="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1+</a:t>
                      </a:r>
                      <a:endParaRPr lang="en-US" sz="97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BD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 dirty="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2+</a:t>
                      </a:r>
                      <a:endParaRPr lang="en-US" sz="97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 dirty="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3+</a:t>
                      </a:r>
                      <a:endParaRPr lang="en-US" sz="97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 dirty="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</a:t>
                      </a:r>
                      <a:endParaRPr lang="en-US" sz="97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 dirty="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0+</a:t>
                      </a:r>
                      <a:endParaRPr lang="en-US" sz="97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 dirty="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0+</a:t>
                      </a:r>
                      <a:endParaRPr lang="en-US" sz="97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51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70" b="1" dirty="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Horizon 2020 projects active in 2025 (CORDIS)</a:t>
                      </a:r>
                      <a:endParaRPr lang="en-US" sz="97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3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 dirty="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97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3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 b="1" dirty="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</a:t>
                      </a:r>
                      <a:endParaRPr lang="en-US" sz="97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BD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 dirty="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97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3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 dirty="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</a:t>
                      </a:r>
                      <a:endParaRPr lang="en-US" sz="97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3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 dirty="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</a:t>
                      </a:r>
                      <a:endParaRPr lang="en-US" sz="97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3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 dirty="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97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3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 dirty="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97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3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51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70" b="1" dirty="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Student housing (beds) / ratio to student numbers</a:t>
                      </a:r>
                      <a:endParaRPr lang="en-US" sz="97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 dirty="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2,932 (+402) / 55 %</a:t>
                      </a:r>
                      <a:endParaRPr lang="en-US" sz="97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 b="1" dirty="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1,159 (+141) / 13.5 %</a:t>
                      </a:r>
                      <a:endParaRPr lang="en-US" sz="97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BD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 dirty="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2,568 / 23 %</a:t>
                      </a:r>
                      <a:endParaRPr lang="en-US" sz="97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 dirty="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2,803 / 23 %</a:t>
                      </a:r>
                      <a:endParaRPr lang="en-US" sz="97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 dirty="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approx. 2,700 / 17 %</a:t>
                      </a:r>
                      <a:endParaRPr lang="en-US" sz="97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 dirty="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1,152 / 13.7 %</a:t>
                      </a:r>
                      <a:endParaRPr lang="en-US" sz="97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 dirty="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n/a</a:t>
                      </a:r>
                      <a:endParaRPr lang="en-US" sz="97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02920" y="5989320"/>
            <a:ext cx="1118585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i="1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* Horizon/HE = publicly reported/verified minimum; n/a = no comparable public data found. Sources: MŠMT/SIMS 12/2024; MŠMT Research Organisation Evaluation 2025; Czech Industrial Property Office 2025; Study in Czechia; university and dormitory websites; UTB/VUT/ZČU/VŠB public data.</a:t>
            </a:r>
            <a:endParaRPr lang="en-US" sz="750" dirty="0"/>
          </a:p>
        </p:txBody>
      </p:sp>
      <p:pic>
        <p:nvPicPr>
          <p:cNvPr id="5" name="Image 0" descr="/home/claude/assets/utb-logo-transpar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TOMAS BATA UNIVERSITY IN ZLÍN</a:t>
            </a:r>
            <a:endParaRPr lang="en-US" sz="700" dirty="0"/>
          </a:p>
        </p:txBody>
      </p:sp>
      <p:sp>
        <p:nvSpPr>
          <p:cNvPr id="9" name="Text 5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1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 / 26</a:t>
            </a:r>
            <a:endParaRPr lang="en-US" sz="101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0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UTB BENCHMARK</a:t>
            </a:r>
            <a:endParaRPr lang="en-US" sz="138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9144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Conclusions for UTB</a:t>
            </a:r>
            <a:endParaRPr lang="en-US" sz="2600" dirty="0"/>
          </a:p>
        </p:txBody>
      </p:sp>
      <p:pic>
        <p:nvPicPr>
          <p:cNvPr id="30" name="Image 4" descr="/home/claude/assets/utb-logo-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31" name="Text 24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TOMAS BATA UNIVERSITY IN ZLÍN</a:t>
            </a:r>
            <a:endParaRPr lang="en-US" sz="700" dirty="0"/>
          </a:p>
        </p:txBody>
      </p:sp>
      <p:sp>
        <p:nvSpPr>
          <p:cNvPr id="32" name="Text 25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 / 26</a:t>
            </a:r>
            <a:endParaRPr lang="en-US" sz="117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0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UTB BENCHMARK</a:t>
            </a:r>
            <a:endParaRPr lang="en-US" sz="138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9144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Conclusions for UTB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1466088"/>
            <a:ext cx="2590724" cy="3246120"/>
          </a:xfrm>
          <a:prstGeom prst="roundRect">
            <a:avLst>
              <a:gd name="adj" fmla="val 2824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101600" dist="25400" dir="5400000" algn="bl" rotWithShape="0">
              <a:srgbClr val="5B4A82">
                <a:alpha val="12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5" name="Shape 3"/>
          <p:cNvSpPr/>
          <p:nvPr/>
        </p:nvSpPr>
        <p:spPr>
          <a:xfrm>
            <a:off x="704088" y="1618488"/>
            <a:ext cx="457200" cy="457200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" y="1728216"/>
            <a:ext cx="237744" cy="23774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04088" y="2194560"/>
            <a:ext cx="218838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380" b="1" kern="0" spc="50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STUDENTS AND GRADUATES</a:t>
            </a:r>
            <a:endParaRPr lang="en-US" sz="1380" dirty="0"/>
          </a:p>
        </p:txBody>
      </p:sp>
      <p:sp>
        <p:nvSpPr>
          <p:cNvPr id="8" name="Text 5"/>
          <p:cNvSpPr/>
          <p:nvPr/>
        </p:nvSpPr>
        <p:spPr>
          <a:xfrm>
            <a:off x="576943" y="2715768"/>
            <a:ext cx="2449286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8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9,288 Bc./Mgr. · 120 programmes · 351 Ph.D. — only 3.64 %!</a:t>
            </a:r>
            <a:endParaRPr lang="en-US" sz="1380" dirty="0"/>
          </a:p>
        </p:txBody>
      </p:sp>
      <p:sp>
        <p:nvSpPr>
          <p:cNvPr id="9" name="Text 6"/>
          <p:cNvSpPr/>
          <p:nvPr/>
        </p:nvSpPr>
        <p:spPr>
          <a:xfrm>
            <a:off x="787690" y="3393295"/>
            <a:ext cx="2188388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4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98.5 % graduate employment · international students 12.6 %</a:t>
            </a:r>
            <a:endParaRPr lang="en-US" sz="1240" dirty="0"/>
          </a:p>
        </p:txBody>
      </p:sp>
      <p:pic>
        <p:nvPicPr>
          <p:cNvPr id="30" name="Image 4" descr="/home/claude/assets/utb-logo-transpar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31" name="Text 24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TOMAS BATA UNIVERSITY IN ZLÍN</a:t>
            </a:r>
            <a:endParaRPr lang="en-US" sz="700" dirty="0"/>
          </a:p>
        </p:txBody>
      </p:sp>
      <p:sp>
        <p:nvSpPr>
          <p:cNvPr id="32" name="Text 25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 / 26</a:t>
            </a:r>
            <a:endParaRPr lang="en-US" sz="117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0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UTB BENCHMARK</a:t>
            </a:r>
            <a:endParaRPr lang="en-US" sz="138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9144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Conclusions for UTB</a:t>
            </a:r>
            <a:endParaRPr lang="en-US" sz="2600" dirty="0"/>
          </a:p>
        </p:txBody>
      </p:sp>
      <p:sp>
        <p:nvSpPr>
          <p:cNvPr id="10" name="Shape 7"/>
          <p:cNvSpPr/>
          <p:nvPr/>
        </p:nvSpPr>
        <p:spPr>
          <a:xfrm>
            <a:off x="3367964" y="1417320"/>
            <a:ext cx="2590724" cy="3246120"/>
          </a:xfrm>
          <a:prstGeom prst="roundRect">
            <a:avLst>
              <a:gd name="adj" fmla="val 2824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101600" dist="25400" dir="5400000" algn="bl" rotWithShape="0">
              <a:srgbClr val="5B4A82">
                <a:alpha val="12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11" name="Shape 8"/>
          <p:cNvSpPr/>
          <p:nvPr/>
        </p:nvSpPr>
        <p:spPr>
          <a:xfrm>
            <a:off x="3569132" y="1618488"/>
            <a:ext cx="457200" cy="457200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8860" y="1728216"/>
            <a:ext cx="237744" cy="237744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3569132" y="2194560"/>
            <a:ext cx="218838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b="1" kern="0" spc="50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TRANSFER 2025</a:t>
            </a:r>
            <a:endParaRPr lang="en-US" sz="1380" dirty="0"/>
          </a:p>
        </p:txBody>
      </p:sp>
      <p:sp>
        <p:nvSpPr>
          <p:cNvPr id="14" name="Text 10"/>
          <p:cNvSpPr/>
          <p:nvPr/>
        </p:nvSpPr>
        <p:spPr>
          <a:xfrm>
            <a:off x="3569132" y="2715768"/>
            <a:ext cx="2188388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8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UTB CZK 12.7 m × VUT CZK 176.7 m</a:t>
            </a:r>
            <a:endParaRPr lang="en-US" sz="1380" dirty="0"/>
          </a:p>
        </p:txBody>
      </p:sp>
      <p:sp>
        <p:nvSpPr>
          <p:cNvPr id="15" name="Text 11"/>
          <p:cNvSpPr/>
          <p:nvPr/>
        </p:nvSpPr>
        <p:spPr>
          <a:xfrm>
            <a:off x="3569132" y="3611880"/>
            <a:ext cx="2188388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4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UTB 228 vs. VUT 1,181 contracts</a:t>
            </a:r>
            <a:endParaRPr lang="en-US" sz="1240" dirty="0"/>
          </a:p>
        </p:txBody>
      </p:sp>
      <p:pic>
        <p:nvPicPr>
          <p:cNvPr id="30" name="Image 4" descr="/home/claude/assets/utb-logo-transpar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31" name="Text 24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TOMAS BATA UNIVERSITY IN ZLÍN</a:t>
            </a:r>
            <a:endParaRPr lang="en-US" sz="700" dirty="0"/>
          </a:p>
        </p:txBody>
      </p:sp>
      <p:sp>
        <p:nvSpPr>
          <p:cNvPr id="32" name="Text 25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 / 26</a:t>
            </a:r>
            <a:endParaRPr lang="en-US" sz="1170" dirty="0"/>
          </a:p>
        </p:txBody>
      </p:sp>
      <p:sp>
        <p:nvSpPr>
          <p:cNvPr id="17" name="Shape 2">
            <a:extLst>
              <a:ext uri="{FF2B5EF4-FFF2-40B4-BE49-F238E27FC236}">
                <a16:creationId xmlns:a16="http://schemas.microsoft.com/office/drawing/2014/main" id="{953AF073-42F4-CA1D-E786-51FE1D8F4E95}"/>
              </a:ext>
            </a:extLst>
          </p:cNvPr>
          <p:cNvSpPr/>
          <p:nvPr/>
        </p:nvSpPr>
        <p:spPr>
          <a:xfrm>
            <a:off x="502920" y="1466088"/>
            <a:ext cx="2590724" cy="3246120"/>
          </a:xfrm>
          <a:prstGeom prst="roundRect">
            <a:avLst>
              <a:gd name="adj" fmla="val 2824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101600" dist="25400" dir="5400000" algn="bl" rotWithShape="0">
              <a:srgbClr val="5B4A82">
                <a:alpha val="12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18" name="Shape 3">
            <a:extLst>
              <a:ext uri="{FF2B5EF4-FFF2-40B4-BE49-F238E27FC236}">
                <a16:creationId xmlns:a16="http://schemas.microsoft.com/office/drawing/2014/main" id="{781A1E76-9129-6B31-A319-3D97BF7945FC}"/>
              </a:ext>
            </a:extLst>
          </p:cNvPr>
          <p:cNvSpPr/>
          <p:nvPr/>
        </p:nvSpPr>
        <p:spPr>
          <a:xfrm>
            <a:off x="704088" y="1618488"/>
            <a:ext cx="457200" cy="457200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9" name="Image 0" descr="preencoded.png">
            <a:extLst>
              <a:ext uri="{FF2B5EF4-FFF2-40B4-BE49-F238E27FC236}">
                <a16:creationId xmlns:a16="http://schemas.microsoft.com/office/drawing/2014/main" id="{477174D0-7832-4B95-6174-2FA0A1ED1D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816" y="1728216"/>
            <a:ext cx="237744" cy="237744"/>
          </a:xfrm>
          <a:prstGeom prst="rect">
            <a:avLst/>
          </a:prstGeom>
        </p:spPr>
      </p:pic>
      <p:sp>
        <p:nvSpPr>
          <p:cNvPr id="20" name="Text 4">
            <a:extLst>
              <a:ext uri="{FF2B5EF4-FFF2-40B4-BE49-F238E27FC236}">
                <a16:creationId xmlns:a16="http://schemas.microsoft.com/office/drawing/2014/main" id="{2B53F69A-7516-81A5-419D-A70DEC96C7BE}"/>
              </a:ext>
            </a:extLst>
          </p:cNvPr>
          <p:cNvSpPr/>
          <p:nvPr/>
        </p:nvSpPr>
        <p:spPr>
          <a:xfrm>
            <a:off x="704088" y="2194560"/>
            <a:ext cx="218838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380" b="1" kern="0" spc="50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STUDENTS AND GRADUATES</a:t>
            </a:r>
            <a:endParaRPr lang="en-US" sz="1380" dirty="0"/>
          </a:p>
        </p:txBody>
      </p:sp>
      <p:sp>
        <p:nvSpPr>
          <p:cNvPr id="21" name="Text 5">
            <a:extLst>
              <a:ext uri="{FF2B5EF4-FFF2-40B4-BE49-F238E27FC236}">
                <a16:creationId xmlns:a16="http://schemas.microsoft.com/office/drawing/2014/main" id="{FAED39E6-04C3-2184-F785-6C0D0EA251AC}"/>
              </a:ext>
            </a:extLst>
          </p:cNvPr>
          <p:cNvSpPr/>
          <p:nvPr/>
        </p:nvSpPr>
        <p:spPr>
          <a:xfrm>
            <a:off x="576943" y="2715768"/>
            <a:ext cx="2449286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8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9,288 Bc./Mgr. · 120 programmes · 351 Ph.D. — only 3.64 %!</a:t>
            </a:r>
            <a:endParaRPr lang="en-US" sz="1380" dirty="0"/>
          </a:p>
        </p:txBody>
      </p:sp>
      <p:sp>
        <p:nvSpPr>
          <p:cNvPr id="22" name="Text 6">
            <a:extLst>
              <a:ext uri="{FF2B5EF4-FFF2-40B4-BE49-F238E27FC236}">
                <a16:creationId xmlns:a16="http://schemas.microsoft.com/office/drawing/2014/main" id="{B24E28E4-C08C-64E0-7133-1A8AF32B2B1B}"/>
              </a:ext>
            </a:extLst>
          </p:cNvPr>
          <p:cNvSpPr/>
          <p:nvPr/>
        </p:nvSpPr>
        <p:spPr>
          <a:xfrm>
            <a:off x="787690" y="3393295"/>
            <a:ext cx="2188388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4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98.5 % graduate employment · international students 12.6 %</a:t>
            </a:r>
            <a:endParaRPr lang="en-US" sz="124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0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UTB BENCHMARK</a:t>
            </a:r>
            <a:endParaRPr lang="en-US" sz="138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9144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Conclusions for UTB</a:t>
            </a:r>
            <a:endParaRPr lang="en-US" sz="2600" dirty="0"/>
          </a:p>
        </p:txBody>
      </p:sp>
      <p:sp>
        <p:nvSpPr>
          <p:cNvPr id="10" name="Shape 7"/>
          <p:cNvSpPr/>
          <p:nvPr/>
        </p:nvSpPr>
        <p:spPr>
          <a:xfrm>
            <a:off x="3367964" y="1417320"/>
            <a:ext cx="2590724" cy="3246120"/>
          </a:xfrm>
          <a:prstGeom prst="roundRect">
            <a:avLst>
              <a:gd name="adj" fmla="val 2824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101600" dist="25400" dir="5400000" algn="bl" rotWithShape="0">
              <a:srgbClr val="5B4A82">
                <a:alpha val="12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11" name="Shape 8"/>
          <p:cNvSpPr/>
          <p:nvPr/>
        </p:nvSpPr>
        <p:spPr>
          <a:xfrm>
            <a:off x="3569132" y="1618488"/>
            <a:ext cx="457200" cy="457200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8860" y="1728216"/>
            <a:ext cx="237744" cy="237744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3569132" y="2194560"/>
            <a:ext cx="218838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b="1" kern="0" spc="50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TRANSFER 2025</a:t>
            </a:r>
            <a:endParaRPr lang="en-US" sz="1380" dirty="0"/>
          </a:p>
        </p:txBody>
      </p:sp>
      <p:sp>
        <p:nvSpPr>
          <p:cNvPr id="14" name="Text 10"/>
          <p:cNvSpPr/>
          <p:nvPr/>
        </p:nvSpPr>
        <p:spPr>
          <a:xfrm>
            <a:off x="3569132" y="2715768"/>
            <a:ext cx="2188388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8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UTB CZK 12.7 m × VUT CZK 176.7 m</a:t>
            </a:r>
            <a:endParaRPr lang="en-US" sz="1380" dirty="0"/>
          </a:p>
        </p:txBody>
      </p:sp>
      <p:sp>
        <p:nvSpPr>
          <p:cNvPr id="15" name="Text 11"/>
          <p:cNvSpPr/>
          <p:nvPr/>
        </p:nvSpPr>
        <p:spPr>
          <a:xfrm>
            <a:off x="3569132" y="3611880"/>
            <a:ext cx="2188388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4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UTB 228 vs. VUT 1,181 contracts</a:t>
            </a:r>
            <a:endParaRPr lang="en-US" sz="1240" dirty="0"/>
          </a:p>
        </p:txBody>
      </p:sp>
      <p:sp>
        <p:nvSpPr>
          <p:cNvPr id="16" name="Shape 12"/>
          <p:cNvSpPr/>
          <p:nvPr/>
        </p:nvSpPr>
        <p:spPr>
          <a:xfrm>
            <a:off x="6233008" y="1417320"/>
            <a:ext cx="2590724" cy="3246120"/>
          </a:xfrm>
          <a:prstGeom prst="roundRect">
            <a:avLst>
              <a:gd name="adj" fmla="val 2824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101600" dist="25400" dir="5400000" algn="bl" rotWithShape="0">
              <a:srgbClr val="5B4A82">
                <a:alpha val="12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17" name="Shape 13"/>
          <p:cNvSpPr/>
          <p:nvPr/>
        </p:nvSpPr>
        <p:spPr>
          <a:xfrm>
            <a:off x="6434176" y="1618488"/>
            <a:ext cx="457200" cy="457200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3904" y="1728216"/>
            <a:ext cx="237744" cy="237744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6434176" y="2194560"/>
            <a:ext cx="218838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b="1" kern="0" spc="50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SPIN-OFF / START-UP</a:t>
            </a:r>
            <a:endParaRPr lang="en-US" sz="1380" dirty="0"/>
          </a:p>
        </p:txBody>
      </p:sp>
      <p:sp>
        <p:nvSpPr>
          <p:cNvPr id="20" name="Text 15"/>
          <p:cNvSpPr/>
          <p:nvPr/>
        </p:nvSpPr>
        <p:spPr>
          <a:xfrm>
            <a:off x="6434176" y="2715768"/>
            <a:ext cx="2188388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8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Room for systemic change</a:t>
            </a:r>
            <a:endParaRPr lang="en-US" sz="1380" dirty="0"/>
          </a:p>
        </p:txBody>
      </p:sp>
      <p:sp>
        <p:nvSpPr>
          <p:cNvPr id="21" name="Text 16"/>
          <p:cNvSpPr/>
          <p:nvPr/>
        </p:nvSpPr>
        <p:spPr>
          <a:xfrm>
            <a:off x="6434176" y="3611880"/>
            <a:ext cx="2188388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4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UTB: 0 companies · VUT 2024: 4 → 2025: 7 companies</a:t>
            </a:r>
            <a:endParaRPr lang="en-US" sz="1240" dirty="0"/>
          </a:p>
        </p:txBody>
      </p:sp>
      <p:pic>
        <p:nvPicPr>
          <p:cNvPr id="30" name="Image 4" descr="/home/claude/assets/utb-logo-transparen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31" name="Text 24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TOMAS BATA UNIVERSITY IN ZLÍN</a:t>
            </a:r>
            <a:endParaRPr lang="en-US" sz="700" dirty="0"/>
          </a:p>
        </p:txBody>
      </p:sp>
      <p:sp>
        <p:nvSpPr>
          <p:cNvPr id="32" name="Text 25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 / 26</a:t>
            </a:r>
            <a:endParaRPr lang="en-US" sz="1170" dirty="0"/>
          </a:p>
        </p:txBody>
      </p:sp>
      <p:sp>
        <p:nvSpPr>
          <p:cNvPr id="22" name="Shape 2">
            <a:extLst>
              <a:ext uri="{FF2B5EF4-FFF2-40B4-BE49-F238E27FC236}">
                <a16:creationId xmlns:a16="http://schemas.microsoft.com/office/drawing/2014/main" id="{13CB3257-BECC-461C-C45F-F2E6311F1769}"/>
              </a:ext>
            </a:extLst>
          </p:cNvPr>
          <p:cNvSpPr/>
          <p:nvPr/>
        </p:nvSpPr>
        <p:spPr>
          <a:xfrm>
            <a:off x="502920" y="1466088"/>
            <a:ext cx="2590724" cy="3246120"/>
          </a:xfrm>
          <a:prstGeom prst="roundRect">
            <a:avLst>
              <a:gd name="adj" fmla="val 2824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101600" dist="25400" dir="5400000" algn="bl" rotWithShape="0">
              <a:srgbClr val="5B4A82">
                <a:alpha val="12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23" name="Shape 3">
            <a:extLst>
              <a:ext uri="{FF2B5EF4-FFF2-40B4-BE49-F238E27FC236}">
                <a16:creationId xmlns:a16="http://schemas.microsoft.com/office/drawing/2014/main" id="{71161EC1-7AFA-6312-CEC4-FD89EB40DBE7}"/>
              </a:ext>
            </a:extLst>
          </p:cNvPr>
          <p:cNvSpPr/>
          <p:nvPr/>
        </p:nvSpPr>
        <p:spPr>
          <a:xfrm>
            <a:off x="704088" y="1618488"/>
            <a:ext cx="457200" cy="457200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24" name="Image 0" descr="preencoded.png">
            <a:extLst>
              <a:ext uri="{FF2B5EF4-FFF2-40B4-BE49-F238E27FC236}">
                <a16:creationId xmlns:a16="http://schemas.microsoft.com/office/drawing/2014/main" id="{1411701D-5381-864D-7D6A-9E5461CB3B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3816" y="1728216"/>
            <a:ext cx="237744" cy="237744"/>
          </a:xfrm>
          <a:prstGeom prst="rect">
            <a:avLst/>
          </a:prstGeom>
        </p:spPr>
      </p:pic>
      <p:sp>
        <p:nvSpPr>
          <p:cNvPr id="25" name="Text 4">
            <a:extLst>
              <a:ext uri="{FF2B5EF4-FFF2-40B4-BE49-F238E27FC236}">
                <a16:creationId xmlns:a16="http://schemas.microsoft.com/office/drawing/2014/main" id="{B6EAA9AB-2E65-F760-D7E8-D38AC90438B5}"/>
              </a:ext>
            </a:extLst>
          </p:cNvPr>
          <p:cNvSpPr/>
          <p:nvPr/>
        </p:nvSpPr>
        <p:spPr>
          <a:xfrm>
            <a:off x="704088" y="2194560"/>
            <a:ext cx="218838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380" b="1" kern="0" spc="50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STUDENTS AND GRADUATES</a:t>
            </a:r>
            <a:endParaRPr lang="en-US" sz="1380" dirty="0"/>
          </a:p>
        </p:txBody>
      </p:sp>
      <p:sp>
        <p:nvSpPr>
          <p:cNvPr id="26" name="Text 5">
            <a:extLst>
              <a:ext uri="{FF2B5EF4-FFF2-40B4-BE49-F238E27FC236}">
                <a16:creationId xmlns:a16="http://schemas.microsoft.com/office/drawing/2014/main" id="{ED07E66D-C7B5-C7AB-6895-CA21D8802EFF}"/>
              </a:ext>
            </a:extLst>
          </p:cNvPr>
          <p:cNvSpPr/>
          <p:nvPr/>
        </p:nvSpPr>
        <p:spPr>
          <a:xfrm>
            <a:off x="576943" y="2715768"/>
            <a:ext cx="2449286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8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9,288 Bc./Mgr. · 120 programmes · 351 Ph.D. — only 3.64 %!</a:t>
            </a:r>
            <a:endParaRPr lang="en-US" sz="1380" dirty="0"/>
          </a:p>
        </p:txBody>
      </p:sp>
      <p:sp>
        <p:nvSpPr>
          <p:cNvPr id="27" name="Text 6">
            <a:extLst>
              <a:ext uri="{FF2B5EF4-FFF2-40B4-BE49-F238E27FC236}">
                <a16:creationId xmlns:a16="http://schemas.microsoft.com/office/drawing/2014/main" id="{B00FDB7E-FC91-979E-CDA9-D31055CB9DCC}"/>
              </a:ext>
            </a:extLst>
          </p:cNvPr>
          <p:cNvSpPr/>
          <p:nvPr/>
        </p:nvSpPr>
        <p:spPr>
          <a:xfrm>
            <a:off x="787690" y="3393295"/>
            <a:ext cx="2188388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4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98.5 % graduate employment · international students 12.6 %</a:t>
            </a:r>
            <a:endParaRPr lang="en-US" sz="124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0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UTB BENCHMARK</a:t>
            </a:r>
            <a:endParaRPr lang="en-US" sz="138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9144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Conclusions for UTB</a:t>
            </a:r>
            <a:endParaRPr lang="en-US" sz="2600" dirty="0"/>
          </a:p>
        </p:txBody>
      </p:sp>
      <p:sp>
        <p:nvSpPr>
          <p:cNvPr id="10" name="Shape 7"/>
          <p:cNvSpPr/>
          <p:nvPr/>
        </p:nvSpPr>
        <p:spPr>
          <a:xfrm>
            <a:off x="3367964" y="1417320"/>
            <a:ext cx="2590724" cy="3246120"/>
          </a:xfrm>
          <a:prstGeom prst="roundRect">
            <a:avLst>
              <a:gd name="adj" fmla="val 2824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101600" dist="25400" dir="5400000" algn="bl" rotWithShape="0">
              <a:srgbClr val="5B4A82">
                <a:alpha val="12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11" name="Shape 8"/>
          <p:cNvSpPr/>
          <p:nvPr/>
        </p:nvSpPr>
        <p:spPr>
          <a:xfrm>
            <a:off x="3569132" y="1618488"/>
            <a:ext cx="457200" cy="457200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8860" y="1728216"/>
            <a:ext cx="237744" cy="237744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3569132" y="2194560"/>
            <a:ext cx="218838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b="1" kern="0" spc="50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TRANSFER 2025</a:t>
            </a:r>
            <a:endParaRPr lang="en-US" sz="1380" dirty="0"/>
          </a:p>
        </p:txBody>
      </p:sp>
      <p:sp>
        <p:nvSpPr>
          <p:cNvPr id="14" name="Text 10"/>
          <p:cNvSpPr/>
          <p:nvPr/>
        </p:nvSpPr>
        <p:spPr>
          <a:xfrm>
            <a:off x="3569132" y="2715768"/>
            <a:ext cx="2188388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8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UTB CZK 12.7 m × VUT CZK 176.7 m</a:t>
            </a:r>
            <a:endParaRPr lang="en-US" sz="1380" dirty="0"/>
          </a:p>
        </p:txBody>
      </p:sp>
      <p:sp>
        <p:nvSpPr>
          <p:cNvPr id="15" name="Text 11"/>
          <p:cNvSpPr/>
          <p:nvPr/>
        </p:nvSpPr>
        <p:spPr>
          <a:xfrm>
            <a:off x="3569132" y="3611880"/>
            <a:ext cx="2188388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4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UTB 228 vs. VUT 1,181 contracts</a:t>
            </a:r>
            <a:endParaRPr lang="en-US" sz="1240" dirty="0"/>
          </a:p>
        </p:txBody>
      </p:sp>
      <p:sp>
        <p:nvSpPr>
          <p:cNvPr id="16" name="Shape 12"/>
          <p:cNvSpPr/>
          <p:nvPr/>
        </p:nvSpPr>
        <p:spPr>
          <a:xfrm>
            <a:off x="6233008" y="1417320"/>
            <a:ext cx="2590724" cy="3246120"/>
          </a:xfrm>
          <a:prstGeom prst="roundRect">
            <a:avLst>
              <a:gd name="adj" fmla="val 2824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101600" dist="25400" dir="5400000" algn="bl" rotWithShape="0">
              <a:srgbClr val="5B4A82">
                <a:alpha val="12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17" name="Shape 13"/>
          <p:cNvSpPr/>
          <p:nvPr/>
        </p:nvSpPr>
        <p:spPr>
          <a:xfrm>
            <a:off x="6434176" y="1618488"/>
            <a:ext cx="457200" cy="457200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3904" y="1728216"/>
            <a:ext cx="237744" cy="237744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6434176" y="2194560"/>
            <a:ext cx="218838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b="1" kern="0" spc="50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SPIN-OFF / START-UP</a:t>
            </a:r>
            <a:endParaRPr lang="en-US" sz="1380" dirty="0"/>
          </a:p>
        </p:txBody>
      </p:sp>
      <p:sp>
        <p:nvSpPr>
          <p:cNvPr id="20" name="Text 15"/>
          <p:cNvSpPr/>
          <p:nvPr/>
        </p:nvSpPr>
        <p:spPr>
          <a:xfrm>
            <a:off x="6434176" y="2715768"/>
            <a:ext cx="2188388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8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Room for systemic change</a:t>
            </a:r>
            <a:endParaRPr lang="en-US" sz="1380" dirty="0"/>
          </a:p>
        </p:txBody>
      </p:sp>
      <p:sp>
        <p:nvSpPr>
          <p:cNvPr id="21" name="Text 16"/>
          <p:cNvSpPr/>
          <p:nvPr/>
        </p:nvSpPr>
        <p:spPr>
          <a:xfrm>
            <a:off x="6434176" y="3611880"/>
            <a:ext cx="2188388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4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UTB: 0 companies · VUT 2024: 4 → 2025: 7 companies</a:t>
            </a:r>
            <a:endParaRPr lang="en-US" sz="1240" dirty="0"/>
          </a:p>
        </p:txBody>
      </p:sp>
      <p:sp>
        <p:nvSpPr>
          <p:cNvPr id="22" name="Shape 17"/>
          <p:cNvSpPr/>
          <p:nvPr/>
        </p:nvSpPr>
        <p:spPr>
          <a:xfrm>
            <a:off x="9098051" y="1353312"/>
            <a:ext cx="2590724" cy="3246120"/>
          </a:xfrm>
          <a:prstGeom prst="roundRect">
            <a:avLst>
              <a:gd name="adj" fmla="val 2824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101600" dist="25400" dir="5400000" algn="bl" rotWithShape="0">
              <a:srgbClr val="5B4A82">
                <a:alpha val="12000"/>
              </a:srgbClr>
            </a:outerShdw>
          </a:effectLst>
        </p:spPr>
        <p:txBody>
          <a:bodyPr/>
          <a:lstStyle/>
          <a:p>
            <a:endParaRPr lang="cs-CZ" dirty="0"/>
          </a:p>
        </p:txBody>
      </p:sp>
      <p:sp>
        <p:nvSpPr>
          <p:cNvPr id="23" name="Shape 18"/>
          <p:cNvSpPr/>
          <p:nvPr/>
        </p:nvSpPr>
        <p:spPr>
          <a:xfrm>
            <a:off x="9299219" y="1618488"/>
            <a:ext cx="457200" cy="457200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24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08947" y="1728216"/>
            <a:ext cx="237744" cy="237744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9299219" y="2194560"/>
            <a:ext cx="218838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b="1" kern="0" spc="50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TAKEAWAYS FOR R&amp;D</a:t>
            </a:r>
            <a:endParaRPr lang="en-US" sz="1380" dirty="0"/>
          </a:p>
        </p:txBody>
      </p:sp>
      <p:sp>
        <p:nvSpPr>
          <p:cNvPr id="26" name="Text 20"/>
          <p:cNvSpPr/>
          <p:nvPr/>
        </p:nvSpPr>
        <p:spPr>
          <a:xfrm>
            <a:off x="9299219" y="2715768"/>
            <a:ext cx="2188388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8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Horizon Europe consortia — higher R&amp;D quality</a:t>
            </a:r>
            <a:endParaRPr lang="en-US" sz="1380" dirty="0"/>
          </a:p>
        </p:txBody>
      </p:sp>
      <p:sp>
        <p:nvSpPr>
          <p:cNvPr id="27" name="Text 21"/>
          <p:cNvSpPr/>
          <p:nvPr/>
        </p:nvSpPr>
        <p:spPr>
          <a:xfrm>
            <a:off x="9299219" y="3547872"/>
            <a:ext cx="2188388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40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More PhD students, and with them more capacity for talent and spin-offs.</a:t>
            </a:r>
            <a:endParaRPr lang="en-US" sz="1240" dirty="0"/>
          </a:p>
        </p:txBody>
      </p:sp>
      <p:sp>
        <p:nvSpPr>
          <p:cNvPr id="28" name="Shape 22"/>
          <p:cNvSpPr/>
          <p:nvPr/>
        </p:nvSpPr>
        <p:spPr>
          <a:xfrm>
            <a:off x="502920" y="4956048"/>
            <a:ext cx="11185855" cy="777240"/>
          </a:xfrm>
          <a:prstGeom prst="roundRect">
            <a:avLst>
              <a:gd name="adj" fmla="val 9412"/>
            </a:avLst>
          </a:prstGeom>
          <a:solidFill>
            <a:srgbClr val="25113F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9" name="Text 23"/>
          <p:cNvSpPr/>
          <p:nvPr/>
        </p:nvSpPr>
        <p:spPr>
          <a:xfrm>
            <a:off x="822960" y="4956048"/>
            <a:ext cx="10545775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4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benchmark confirms the need to aim for higher international research quality, strategic consortia and more PhD students, and with them talent capacity, professional tech transfer and a spin-off pipeline.</a:t>
            </a:r>
            <a:endParaRPr lang="en-US" sz="1440" dirty="0"/>
          </a:p>
        </p:txBody>
      </p:sp>
      <p:pic>
        <p:nvPicPr>
          <p:cNvPr id="30" name="Image 4" descr="/home/claude/assets/utb-logo-transpare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31" name="Text 24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TOMAS BATA UNIVERSITY IN ZLÍN</a:t>
            </a:r>
            <a:endParaRPr lang="en-US" sz="700" dirty="0"/>
          </a:p>
        </p:txBody>
      </p:sp>
      <p:sp>
        <p:nvSpPr>
          <p:cNvPr id="32" name="Text 25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 / 26</a:t>
            </a:r>
            <a:endParaRPr lang="en-US" sz="1170" dirty="0"/>
          </a:p>
        </p:txBody>
      </p:sp>
      <p:sp>
        <p:nvSpPr>
          <p:cNvPr id="33" name="Shape 2">
            <a:extLst>
              <a:ext uri="{FF2B5EF4-FFF2-40B4-BE49-F238E27FC236}">
                <a16:creationId xmlns:a16="http://schemas.microsoft.com/office/drawing/2014/main" id="{8182C3DA-3AD8-33DD-0EE2-C4F19ADFCD2D}"/>
              </a:ext>
            </a:extLst>
          </p:cNvPr>
          <p:cNvSpPr/>
          <p:nvPr/>
        </p:nvSpPr>
        <p:spPr>
          <a:xfrm>
            <a:off x="502920" y="1466088"/>
            <a:ext cx="2590724" cy="3246120"/>
          </a:xfrm>
          <a:prstGeom prst="roundRect">
            <a:avLst>
              <a:gd name="adj" fmla="val 2824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101600" dist="25400" dir="5400000" algn="bl" rotWithShape="0">
              <a:srgbClr val="5B4A82">
                <a:alpha val="12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34" name="Shape 3">
            <a:extLst>
              <a:ext uri="{FF2B5EF4-FFF2-40B4-BE49-F238E27FC236}">
                <a16:creationId xmlns:a16="http://schemas.microsoft.com/office/drawing/2014/main" id="{7925A85A-0683-BB84-95C1-17F6E23A9FA5}"/>
              </a:ext>
            </a:extLst>
          </p:cNvPr>
          <p:cNvSpPr/>
          <p:nvPr/>
        </p:nvSpPr>
        <p:spPr>
          <a:xfrm>
            <a:off x="704088" y="1618488"/>
            <a:ext cx="457200" cy="457200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35" name="Image 0" descr="preencoded.png">
            <a:extLst>
              <a:ext uri="{FF2B5EF4-FFF2-40B4-BE49-F238E27FC236}">
                <a16:creationId xmlns:a16="http://schemas.microsoft.com/office/drawing/2014/main" id="{5C2E80D1-3135-829A-7EAD-C24365347E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3816" y="1728216"/>
            <a:ext cx="237744" cy="237744"/>
          </a:xfrm>
          <a:prstGeom prst="rect">
            <a:avLst/>
          </a:prstGeom>
        </p:spPr>
      </p:pic>
      <p:sp>
        <p:nvSpPr>
          <p:cNvPr id="36" name="Text 4">
            <a:extLst>
              <a:ext uri="{FF2B5EF4-FFF2-40B4-BE49-F238E27FC236}">
                <a16:creationId xmlns:a16="http://schemas.microsoft.com/office/drawing/2014/main" id="{5DBBE849-D4BB-7A4E-71D1-7CD05AA32E15}"/>
              </a:ext>
            </a:extLst>
          </p:cNvPr>
          <p:cNvSpPr/>
          <p:nvPr/>
        </p:nvSpPr>
        <p:spPr>
          <a:xfrm>
            <a:off x="704088" y="2194560"/>
            <a:ext cx="218838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380" b="1" kern="0" spc="50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STUDENTS AND GRADUATES</a:t>
            </a:r>
            <a:endParaRPr lang="en-US" sz="1380" dirty="0"/>
          </a:p>
        </p:txBody>
      </p:sp>
      <p:sp>
        <p:nvSpPr>
          <p:cNvPr id="37" name="Text 5">
            <a:extLst>
              <a:ext uri="{FF2B5EF4-FFF2-40B4-BE49-F238E27FC236}">
                <a16:creationId xmlns:a16="http://schemas.microsoft.com/office/drawing/2014/main" id="{4D720DED-9107-2C8B-49DC-FF3F952DD04E}"/>
              </a:ext>
            </a:extLst>
          </p:cNvPr>
          <p:cNvSpPr/>
          <p:nvPr/>
        </p:nvSpPr>
        <p:spPr>
          <a:xfrm>
            <a:off x="576943" y="2715768"/>
            <a:ext cx="2449286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8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9,288 Bc./Mgr. · 120 programmes · 351 Ph.D. — only 3.64 %!</a:t>
            </a:r>
            <a:endParaRPr lang="en-US" sz="1380" dirty="0"/>
          </a:p>
        </p:txBody>
      </p:sp>
      <p:sp>
        <p:nvSpPr>
          <p:cNvPr id="38" name="Text 6">
            <a:extLst>
              <a:ext uri="{FF2B5EF4-FFF2-40B4-BE49-F238E27FC236}">
                <a16:creationId xmlns:a16="http://schemas.microsoft.com/office/drawing/2014/main" id="{9EBFF303-B30C-F654-B698-BFB86002906F}"/>
              </a:ext>
            </a:extLst>
          </p:cNvPr>
          <p:cNvSpPr/>
          <p:nvPr/>
        </p:nvSpPr>
        <p:spPr>
          <a:xfrm>
            <a:off x="787690" y="3393295"/>
            <a:ext cx="2188388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4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98.5 % graduate employment · international students 12.6 %</a:t>
            </a:r>
            <a:endParaRPr lang="en-US" sz="124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0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UTB POSITION ANALYSIS</a:t>
            </a:r>
            <a:endParaRPr lang="en-US" sz="138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9144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UTB SWOT analysis</a:t>
            </a:r>
            <a:endParaRPr lang="en-US" sz="2600" dirty="0"/>
          </a:p>
        </p:txBody>
      </p:sp>
      <p:pic>
        <p:nvPicPr>
          <p:cNvPr id="24" name="Image 4" descr="/home/claude/assets/utb-logo-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TOMAS BATA UNIVERSITY IN ZLÍN</a:t>
            </a:r>
            <a:endParaRPr lang="en-US" sz="700" dirty="0"/>
          </a:p>
        </p:txBody>
      </p:sp>
      <p:sp>
        <p:nvSpPr>
          <p:cNvPr id="26" name="Text 19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 / 26</a:t>
            </a:r>
            <a:endParaRPr lang="en-US" sz="117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0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UTB POSITION ANALYSIS</a:t>
            </a:r>
            <a:endParaRPr lang="en-US" sz="138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9144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UTB SWOT analysis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5455768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76200" dist="25400" dir="5400000" algn="bl" rotWithShape="0">
              <a:srgbClr val="5B4A82">
                <a:alpha val="10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5" name="Shape 3"/>
          <p:cNvSpPr/>
          <p:nvPr/>
        </p:nvSpPr>
        <p:spPr>
          <a:xfrm>
            <a:off x="704088" y="1554480"/>
            <a:ext cx="420624" cy="420624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038" y="1655430"/>
            <a:ext cx="218724" cy="21872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252728" y="1572768"/>
            <a:ext cx="454136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Strengths</a:t>
            </a:r>
            <a:endParaRPr lang="en-US" sz="1650" dirty="0"/>
          </a:p>
        </p:txBody>
      </p:sp>
      <p:sp>
        <p:nvSpPr>
          <p:cNvPr id="8" name="Text 5"/>
          <p:cNvSpPr/>
          <p:nvPr/>
        </p:nvSpPr>
        <p:spPr>
          <a:xfrm>
            <a:off x="758952" y="2084832"/>
            <a:ext cx="4943704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18000"/>
              </a:lnSpc>
              <a:spcAft>
                <a:spcPts val="400"/>
              </a:spcAft>
              <a:buSzPct val="100000"/>
              <a:buChar char="●"/>
            </a:pPr>
            <a:r>
              <a:rPr lang="en-US" sz="130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Baťa tradition</a:t>
            </a:r>
            <a:endParaRPr lang="en-US" sz="1300" dirty="0"/>
          </a:p>
          <a:p>
            <a:pPr marL="342900" indent="-342900">
              <a:lnSpc>
                <a:spcPct val="118000"/>
              </a:lnSpc>
              <a:spcAft>
                <a:spcPts val="400"/>
              </a:spcAft>
              <a:buSzPct val="100000"/>
              <a:buChar char="●"/>
            </a:pPr>
            <a:r>
              <a:rPr lang="en-US" sz="130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Graduate employment 98.5 %</a:t>
            </a:r>
            <a:endParaRPr lang="en-US" sz="1300" dirty="0"/>
          </a:p>
          <a:p>
            <a:pPr marL="342900" indent="-342900">
              <a:lnSpc>
                <a:spcPct val="118000"/>
              </a:lnSpc>
              <a:spcAft>
                <a:spcPts val="400"/>
              </a:spcAft>
              <a:buSzPct val="100000"/>
              <a:buChar char="●"/>
            </a:pPr>
            <a:r>
              <a:rPr lang="en-US" sz="130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Expert excellence — CPS, CEBIA-Tech</a:t>
            </a:r>
            <a:endParaRPr lang="en-US" sz="1300" dirty="0"/>
          </a:p>
          <a:p>
            <a:pPr marL="342900" indent="-342900">
              <a:lnSpc>
                <a:spcPct val="118000"/>
              </a:lnSpc>
              <a:spcAft>
                <a:spcPts val="400"/>
              </a:spcAft>
              <a:buSzPct val="100000"/>
              <a:buChar char="●"/>
            </a:pPr>
            <a:r>
              <a:rPr lang="en-US" sz="130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Cooperation ecosystem (UPPER, PIONEER, Meet Up)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6233008" y="1371600"/>
            <a:ext cx="5455768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76200" dist="25400" dir="5400000" algn="bl" rotWithShape="0">
              <a:srgbClr val="5B4A82">
                <a:alpha val="10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10" name="Shape 7"/>
          <p:cNvSpPr/>
          <p:nvPr/>
        </p:nvSpPr>
        <p:spPr>
          <a:xfrm>
            <a:off x="6434176" y="1554480"/>
            <a:ext cx="420624" cy="420624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5125" y="1655430"/>
            <a:ext cx="218724" cy="21872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6982816" y="1572768"/>
            <a:ext cx="454136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Weaknesses</a:t>
            </a:r>
            <a:endParaRPr lang="en-US" sz="1650" dirty="0"/>
          </a:p>
        </p:txBody>
      </p:sp>
      <p:sp>
        <p:nvSpPr>
          <p:cNvPr id="13" name="Text 9"/>
          <p:cNvSpPr/>
          <p:nvPr/>
        </p:nvSpPr>
        <p:spPr>
          <a:xfrm>
            <a:off x="6489040" y="2084832"/>
            <a:ext cx="4943704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18000"/>
              </a:lnSpc>
              <a:spcAft>
                <a:spcPts val="400"/>
              </a:spcAft>
              <a:buSzPct val="100000"/>
              <a:buChar char="●"/>
            </a:pPr>
            <a:r>
              <a:rPr lang="en-US" sz="130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Weaker bibliometric profile vs. CZ/EU</a:t>
            </a:r>
            <a:endParaRPr lang="en-US" sz="1300" dirty="0"/>
          </a:p>
          <a:p>
            <a:pPr marL="342900" indent="-342900">
              <a:lnSpc>
                <a:spcPct val="118000"/>
              </a:lnSpc>
              <a:spcAft>
                <a:spcPts val="400"/>
              </a:spcAft>
              <a:buSzPct val="100000"/>
              <a:buChar char="●"/>
            </a:pPr>
            <a:r>
              <a:rPr lang="en-US" sz="130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University size vs. critical mass of R&amp;D teams</a:t>
            </a:r>
            <a:endParaRPr lang="en-US" sz="1300" dirty="0"/>
          </a:p>
          <a:p>
            <a:pPr marL="342900" indent="-342900">
              <a:lnSpc>
                <a:spcPct val="118000"/>
              </a:lnSpc>
              <a:spcAft>
                <a:spcPts val="400"/>
              </a:spcAft>
              <a:buSzPct val="100000"/>
              <a:buChar char="●"/>
            </a:pPr>
            <a:r>
              <a:rPr lang="en-US" sz="130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Need for internationalisation and data integration</a:t>
            </a:r>
            <a:endParaRPr lang="en-US" sz="1300" dirty="0"/>
          </a:p>
          <a:p>
            <a:pPr marL="342900" indent="-342900">
              <a:lnSpc>
                <a:spcPct val="118000"/>
              </a:lnSpc>
              <a:spcAft>
                <a:spcPts val="400"/>
              </a:spcAft>
              <a:buSzPct val="100000"/>
              <a:buChar char="●"/>
            </a:pPr>
            <a:r>
              <a:rPr lang="en-US" sz="130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Few leisure activities for students and staff</a:t>
            </a:r>
            <a:endParaRPr lang="en-US" sz="1300" dirty="0"/>
          </a:p>
        </p:txBody>
      </p:sp>
      <p:pic>
        <p:nvPicPr>
          <p:cNvPr id="24" name="Image 4" descr="/home/claude/assets/utb-logo-transparen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TOMAS BATA UNIVERSITY IN ZLÍN</a:t>
            </a:r>
            <a:endParaRPr lang="en-US" sz="700" dirty="0"/>
          </a:p>
        </p:txBody>
      </p:sp>
      <p:sp>
        <p:nvSpPr>
          <p:cNvPr id="26" name="Text 19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 / 26</a:t>
            </a:r>
            <a:endParaRPr lang="en-US" sz="117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0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UTB POSITION ANALYSIS</a:t>
            </a:r>
            <a:endParaRPr lang="en-US" sz="138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9144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UTB SWOT analysis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5455768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76200" dist="25400" dir="5400000" algn="bl" rotWithShape="0">
              <a:srgbClr val="5B4A82">
                <a:alpha val="10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5" name="Shape 3"/>
          <p:cNvSpPr/>
          <p:nvPr/>
        </p:nvSpPr>
        <p:spPr>
          <a:xfrm>
            <a:off x="704088" y="1554480"/>
            <a:ext cx="420624" cy="420624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038" y="1655430"/>
            <a:ext cx="218724" cy="21872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252728" y="1572768"/>
            <a:ext cx="454136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Strengths</a:t>
            </a:r>
            <a:endParaRPr lang="en-US" sz="1650" dirty="0"/>
          </a:p>
        </p:txBody>
      </p:sp>
      <p:sp>
        <p:nvSpPr>
          <p:cNvPr id="8" name="Text 5"/>
          <p:cNvSpPr/>
          <p:nvPr/>
        </p:nvSpPr>
        <p:spPr>
          <a:xfrm>
            <a:off x="758952" y="2084832"/>
            <a:ext cx="4943704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18000"/>
              </a:lnSpc>
              <a:spcAft>
                <a:spcPts val="400"/>
              </a:spcAft>
              <a:buSzPct val="100000"/>
              <a:buChar char="●"/>
            </a:pPr>
            <a:r>
              <a:rPr lang="en-US" sz="130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Baťa tradition</a:t>
            </a:r>
            <a:endParaRPr lang="en-US" sz="1300" dirty="0"/>
          </a:p>
          <a:p>
            <a:pPr marL="342900" indent="-342900">
              <a:lnSpc>
                <a:spcPct val="118000"/>
              </a:lnSpc>
              <a:spcAft>
                <a:spcPts val="400"/>
              </a:spcAft>
              <a:buSzPct val="100000"/>
              <a:buChar char="●"/>
            </a:pPr>
            <a:r>
              <a:rPr lang="en-US" sz="130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Graduate employment 98.5 %</a:t>
            </a:r>
            <a:endParaRPr lang="en-US" sz="1300" dirty="0"/>
          </a:p>
          <a:p>
            <a:pPr marL="342900" indent="-342900">
              <a:lnSpc>
                <a:spcPct val="118000"/>
              </a:lnSpc>
              <a:spcAft>
                <a:spcPts val="400"/>
              </a:spcAft>
              <a:buSzPct val="100000"/>
              <a:buChar char="●"/>
            </a:pPr>
            <a:r>
              <a:rPr lang="en-US" sz="130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Expert excellence — CPS, CEBIA-Tech</a:t>
            </a:r>
            <a:endParaRPr lang="en-US" sz="1300" dirty="0"/>
          </a:p>
          <a:p>
            <a:pPr marL="342900" indent="-342900">
              <a:lnSpc>
                <a:spcPct val="118000"/>
              </a:lnSpc>
              <a:spcAft>
                <a:spcPts val="400"/>
              </a:spcAft>
              <a:buSzPct val="100000"/>
              <a:buChar char="●"/>
            </a:pPr>
            <a:r>
              <a:rPr lang="en-US" sz="130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Cooperation ecosystem (UPPER, PIONEER, Meet Up)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6233008" y="1371600"/>
            <a:ext cx="5455768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76200" dist="25400" dir="5400000" algn="bl" rotWithShape="0">
              <a:srgbClr val="5B4A82">
                <a:alpha val="10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10" name="Shape 7"/>
          <p:cNvSpPr/>
          <p:nvPr/>
        </p:nvSpPr>
        <p:spPr>
          <a:xfrm>
            <a:off x="6434176" y="1554480"/>
            <a:ext cx="420624" cy="420624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5125" y="1655430"/>
            <a:ext cx="218724" cy="21872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6982816" y="1572768"/>
            <a:ext cx="454136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Weaknesses</a:t>
            </a:r>
            <a:endParaRPr lang="en-US" sz="1650" dirty="0"/>
          </a:p>
        </p:txBody>
      </p:sp>
      <p:sp>
        <p:nvSpPr>
          <p:cNvPr id="13" name="Text 9"/>
          <p:cNvSpPr/>
          <p:nvPr/>
        </p:nvSpPr>
        <p:spPr>
          <a:xfrm>
            <a:off x="6489040" y="2084832"/>
            <a:ext cx="4943704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18000"/>
              </a:lnSpc>
              <a:spcAft>
                <a:spcPts val="400"/>
              </a:spcAft>
              <a:buSzPct val="100000"/>
              <a:buChar char="●"/>
            </a:pPr>
            <a:r>
              <a:rPr lang="en-US" sz="130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Weaker bibliometric profile vs. CZ/EU</a:t>
            </a:r>
            <a:endParaRPr lang="en-US" sz="1300" dirty="0"/>
          </a:p>
          <a:p>
            <a:pPr marL="342900" indent="-342900">
              <a:lnSpc>
                <a:spcPct val="118000"/>
              </a:lnSpc>
              <a:spcAft>
                <a:spcPts val="400"/>
              </a:spcAft>
              <a:buSzPct val="100000"/>
              <a:buChar char="●"/>
            </a:pPr>
            <a:r>
              <a:rPr lang="en-US" sz="130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University size vs. critical mass of R&amp;D teams</a:t>
            </a:r>
            <a:endParaRPr lang="en-US" sz="1300" dirty="0"/>
          </a:p>
          <a:p>
            <a:pPr marL="342900" indent="-342900">
              <a:lnSpc>
                <a:spcPct val="118000"/>
              </a:lnSpc>
              <a:spcAft>
                <a:spcPts val="400"/>
              </a:spcAft>
              <a:buSzPct val="100000"/>
              <a:buChar char="●"/>
            </a:pPr>
            <a:r>
              <a:rPr lang="en-US" sz="130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Need for internationalisation and data integration</a:t>
            </a:r>
            <a:endParaRPr lang="en-US" sz="1300" dirty="0"/>
          </a:p>
          <a:p>
            <a:pPr marL="342900" indent="-342900">
              <a:lnSpc>
                <a:spcPct val="118000"/>
              </a:lnSpc>
              <a:spcAft>
                <a:spcPts val="400"/>
              </a:spcAft>
              <a:buSzPct val="100000"/>
              <a:buChar char="●"/>
            </a:pPr>
            <a:r>
              <a:rPr lang="en-US" sz="130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Few leisure activities for students and staff</a:t>
            </a:r>
            <a:endParaRPr lang="en-US" sz="1300" dirty="0"/>
          </a:p>
        </p:txBody>
      </p:sp>
      <p:sp>
        <p:nvSpPr>
          <p:cNvPr id="14" name="Shape 10"/>
          <p:cNvSpPr/>
          <p:nvPr/>
        </p:nvSpPr>
        <p:spPr>
          <a:xfrm>
            <a:off x="502920" y="3749040"/>
            <a:ext cx="5455768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76200" dist="25400" dir="5400000" algn="bl" rotWithShape="0">
              <a:srgbClr val="5B4A82">
                <a:alpha val="10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15" name="Shape 11"/>
          <p:cNvSpPr/>
          <p:nvPr/>
        </p:nvSpPr>
        <p:spPr>
          <a:xfrm>
            <a:off x="704088" y="3931920"/>
            <a:ext cx="420624" cy="420624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038" y="4032870"/>
            <a:ext cx="218724" cy="21872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252728" y="3950208"/>
            <a:ext cx="454136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Opportunities</a:t>
            </a:r>
            <a:endParaRPr lang="en-US" sz="1650" dirty="0"/>
          </a:p>
        </p:txBody>
      </p:sp>
      <p:sp>
        <p:nvSpPr>
          <p:cNvPr id="18" name="Text 13"/>
          <p:cNvSpPr/>
          <p:nvPr/>
        </p:nvSpPr>
        <p:spPr>
          <a:xfrm>
            <a:off x="758952" y="4462272"/>
            <a:ext cx="4943704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18000"/>
              </a:lnSpc>
              <a:spcAft>
                <a:spcPts val="400"/>
              </a:spcAft>
              <a:buSzPct val="100000"/>
              <a:buChar char="●"/>
            </a:pPr>
            <a:r>
              <a:rPr lang="en-US" sz="130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Community university — identity of the region</a:t>
            </a:r>
            <a:endParaRPr lang="en-US" sz="1300" dirty="0"/>
          </a:p>
          <a:p>
            <a:pPr marL="342900" indent="-342900">
              <a:lnSpc>
                <a:spcPct val="118000"/>
              </a:lnSpc>
              <a:spcAft>
                <a:spcPts val="400"/>
              </a:spcAft>
              <a:buSzPct val="100000"/>
              <a:buChar char="●"/>
            </a:pPr>
            <a:r>
              <a:rPr lang="en-US" sz="130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and digitalisation</a:t>
            </a:r>
            <a:endParaRPr lang="en-US" sz="1300" dirty="0"/>
          </a:p>
          <a:p>
            <a:pPr marL="342900" indent="-342900">
              <a:lnSpc>
                <a:spcPct val="118000"/>
              </a:lnSpc>
              <a:spcAft>
                <a:spcPts val="400"/>
              </a:spcAft>
              <a:buSzPct val="100000"/>
              <a:buChar char="●"/>
            </a:pPr>
            <a:r>
              <a:rPr lang="en-US" sz="130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International strategic partnerships</a:t>
            </a:r>
            <a:endParaRPr lang="en-US" sz="1300" dirty="0"/>
          </a:p>
          <a:p>
            <a:pPr marL="342900" indent="-342900">
              <a:lnSpc>
                <a:spcPct val="118000"/>
              </a:lnSpc>
              <a:spcAft>
                <a:spcPts val="400"/>
              </a:spcAft>
              <a:buSzPct val="100000"/>
              <a:buChar char="●"/>
            </a:pPr>
            <a:r>
              <a:rPr lang="en-US" sz="130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Investment in campus and services for attractiveness</a:t>
            </a:r>
            <a:endParaRPr lang="en-US" sz="1300" dirty="0"/>
          </a:p>
        </p:txBody>
      </p:sp>
      <p:sp>
        <p:nvSpPr>
          <p:cNvPr id="19" name="Shape 14"/>
          <p:cNvSpPr/>
          <p:nvPr/>
        </p:nvSpPr>
        <p:spPr>
          <a:xfrm>
            <a:off x="6233008" y="3749040"/>
            <a:ext cx="5455768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76200" dist="25400" dir="5400000" algn="bl" rotWithShape="0">
              <a:srgbClr val="5B4A82">
                <a:alpha val="10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20" name="Shape 15"/>
          <p:cNvSpPr/>
          <p:nvPr/>
        </p:nvSpPr>
        <p:spPr>
          <a:xfrm>
            <a:off x="6434176" y="3931920"/>
            <a:ext cx="420624" cy="420624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5125" y="4032870"/>
            <a:ext cx="218724" cy="21872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6982816" y="3950208"/>
            <a:ext cx="454136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Threats</a:t>
            </a:r>
            <a:endParaRPr lang="en-US" sz="1650" dirty="0"/>
          </a:p>
        </p:txBody>
      </p:sp>
      <p:sp>
        <p:nvSpPr>
          <p:cNvPr id="23" name="Text 17"/>
          <p:cNvSpPr/>
          <p:nvPr/>
        </p:nvSpPr>
        <p:spPr>
          <a:xfrm>
            <a:off x="6489040" y="4462272"/>
            <a:ext cx="4943704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18000"/>
              </a:lnSpc>
              <a:spcAft>
                <a:spcPts val="400"/>
              </a:spcAft>
              <a:buSzPct val="100000"/>
              <a:buChar char="●"/>
            </a:pPr>
            <a:r>
              <a:rPr lang="en-US" sz="130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Demographics; competition at home and abroad</a:t>
            </a:r>
            <a:endParaRPr lang="en-US" sz="1300" dirty="0"/>
          </a:p>
          <a:p>
            <a:pPr marL="342900" indent="-342900">
              <a:lnSpc>
                <a:spcPct val="118000"/>
              </a:lnSpc>
              <a:spcAft>
                <a:spcPts val="400"/>
              </a:spcAft>
              <a:buSzPct val="100000"/>
              <a:buChar char="●"/>
            </a:pPr>
            <a:r>
              <a:rPr lang="en-US" sz="130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Performance funding; reputational risk of evaluations</a:t>
            </a:r>
            <a:endParaRPr lang="en-US" sz="1300" dirty="0"/>
          </a:p>
          <a:p>
            <a:pPr marL="342900" indent="-342900">
              <a:lnSpc>
                <a:spcPct val="118000"/>
              </a:lnSpc>
              <a:spcAft>
                <a:spcPts val="400"/>
              </a:spcAft>
              <a:buSzPct val="100000"/>
              <a:buChar char="●"/>
            </a:pPr>
            <a:r>
              <a:rPr lang="en-US" sz="130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Cyber and security threats</a:t>
            </a:r>
            <a:endParaRPr lang="en-US" sz="1300" dirty="0"/>
          </a:p>
          <a:p>
            <a:pPr marL="342900" indent="-342900">
              <a:lnSpc>
                <a:spcPct val="118000"/>
              </a:lnSpc>
              <a:spcAft>
                <a:spcPts val="400"/>
              </a:spcAft>
              <a:buSzPct val="100000"/>
              <a:buChar char="●"/>
            </a:pPr>
            <a:r>
              <a:rPr lang="en-US" sz="130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Brain drain, limited public budgets</a:t>
            </a:r>
            <a:endParaRPr lang="en-US" sz="1300" dirty="0"/>
          </a:p>
        </p:txBody>
      </p:sp>
      <p:pic>
        <p:nvPicPr>
          <p:cNvPr id="24" name="Image 4" descr="/home/claude/assets/utb-logo-transparent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TOMAS BATA UNIVERSITY IN ZLÍN</a:t>
            </a:r>
            <a:endParaRPr lang="en-US" sz="700" dirty="0"/>
          </a:p>
        </p:txBody>
      </p:sp>
      <p:sp>
        <p:nvSpPr>
          <p:cNvPr id="26" name="Text 19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 / 26</a:t>
            </a:r>
            <a:endParaRPr lang="en-US" sz="117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2511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PROGRAMME</a:t>
            </a:r>
            <a:endParaRPr lang="en-US" sz="138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10058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Eight pillars for UTB 2026–2030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02920" y="1133856"/>
            <a:ext cx="10241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programme of balanced development for students, academics, staff, the region, partners and the community.</a:t>
            </a:r>
            <a:endParaRPr lang="en-US" sz="1380" dirty="0"/>
          </a:p>
        </p:txBody>
      </p:sp>
      <p:pic>
        <p:nvPicPr>
          <p:cNvPr id="47" name="Image 8" descr="/home/claude/assets/utb-logo-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48" name="Text 37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TOMAS BATA UNIVERSITY IN ZLÍN</a:t>
            </a:r>
            <a:endParaRPr lang="en-US" sz="700" dirty="0"/>
          </a:p>
        </p:txBody>
      </p:sp>
      <p:sp>
        <p:nvSpPr>
          <p:cNvPr id="49" name="Text 38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 / 26</a:t>
            </a:r>
            <a:endParaRPr lang="en-US" sz="117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2511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PROGRAMME</a:t>
            </a:r>
            <a:endParaRPr lang="en-US" sz="138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10058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Eight pillars for UTB 2026–2030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02920" y="1133856"/>
            <a:ext cx="10241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programme of balanced development for students, academics, staff, the region, partners and the community.</a:t>
            </a:r>
            <a:endParaRPr lang="en-US" sz="1380" dirty="0"/>
          </a:p>
        </p:txBody>
      </p:sp>
      <p:sp>
        <p:nvSpPr>
          <p:cNvPr id="5" name="Shape 3"/>
          <p:cNvSpPr/>
          <p:nvPr/>
        </p:nvSpPr>
        <p:spPr>
          <a:xfrm>
            <a:off x="502920" y="1691640"/>
            <a:ext cx="2604440" cy="1874520"/>
          </a:xfrm>
          <a:prstGeom prst="roundRect">
            <a:avLst>
              <a:gd name="adj" fmla="val 3902"/>
            </a:avLst>
          </a:prstGeom>
          <a:solidFill>
            <a:srgbClr val="341A5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6" name="Text 4"/>
          <p:cNvSpPr/>
          <p:nvPr/>
        </p:nvSpPr>
        <p:spPr>
          <a:xfrm>
            <a:off x="667512" y="1819656"/>
            <a:ext cx="7315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2485568" y="1837944"/>
            <a:ext cx="457200" cy="457200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96" y="1947672"/>
            <a:ext cx="237744" cy="237744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667512" y="2441448"/>
            <a:ext cx="2275256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quality university for students</a:t>
            </a:r>
            <a:endParaRPr lang="en-US" sz="1380" dirty="0"/>
          </a:p>
        </p:txBody>
      </p:sp>
      <p:sp>
        <p:nvSpPr>
          <p:cNvPr id="10" name="Shape 7"/>
          <p:cNvSpPr/>
          <p:nvPr/>
        </p:nvSpPr>
        <p:spPr>
          <a:xfrm>
            <a:off x="3363392" y="1691640"/>
            <a:ext cx="2604440" cy="1874520"/>
          </a:xfrm>
          <a:prstGeom prst="roundRect">
            <a:avLst>
              <a:gd name="adj" fmla="val 3902"/>
            </a:avLst>
          </a:prstGeom>
          <a:solidFill>
            <a:srgbClr val="341A5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1" name="Text 8"/>
          <p:cNvSpPr/>
          <p:nvPr/>
        </p:nvSpPr>
        <p:spPr>
          <a:xfrm>
            <a:off x="3527984" y="1819656"/>
            <a:ext cx="7315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600" dirty="0"/>
          </a:p>
        </p:txBody>
      </p:sp>
      <p:sp>
        <p:nvSpPr>
          <p:cNvPr id="12" name="Shape 9"/>
          <p:cNvSpPr/>
          <p:nvPr/>
        </p:nvSpPr>
        <p:spPr>
          <a:xfrm>
            <a:off x="5346040" y="1837944"/>
            <a:ext cx="457200" cy="457200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5768" y="1947672"/>
            <a:ext cx="237744" cy="237744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3527984" y="2441448"/>
            <a:ext cx="2275256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university for academics and staff</a:t>
            </a:r>
            <a:endParaRPr lang="en-US" sz="1380" dirty="0"/>
          </a:p>
        </p:txBody>
      </p:sp>
      <p:sp>
        <p:nvSpPr>
          <p:cNvPr id="15" name="Shape 11"/>
          <p:cNvSpPr/>
          <p:nvPr/>
        </p:nvSpPr>
        <p:spPr>
          <a:xfrm>
            <a:off x="6223864" y="1691640"/>
            <a:ext cx="2604440" cy="1874520"/>
          </a:xfrm>
          <a:prstGeom prst="roundRect">
            <a:avLst>
              <a:gd name="adj" fmla="val 3902"/>
            </a:avLst>
          </a:prstGeom>
          <a:solidFill>
            <a:srgbClr val="341A5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6" name="Text 12"/>
          <p:cNvSpPr/>
          <p:nvPr/>
        </p:nvSpPr>
        <p:spPr>
          <a:xfrm>
            <a:off x="6388456" y="1819656"/>
            <a:ext cx="7315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600" dirty="0"/>
          </a:p>
        </p:txBody>
      </p:sp>
      <p:sp>
        <p:nvSpPr>
          <p:cNvPr id="17" name="Shape 13"/>
          <p:cNvSpPr/>
          <p:nvPr/>
        </p:nvSpPr>
        <p:spPr>
          <a:xfrm>
            <a:off x="8206511" y="1837944"/>
            <a:ext cx="457200" cy="457200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6239" y="1947672"/>
            <a:ext cx="237744" cy="237744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6388456" y="2441448"/>
            <a:ext cx="2275256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Research excellence and doctoral studies</a:t>
            </a:r>
            <a:endParaRPr lang="en-US" sz="1380" dirty="0"/>
          </a:p>
        </p:txBody>
      </p:sp>
      <p:sp>
        <p:nvSpPr>
          <p:cNvPr id="20" name="Shape 15"/>
          <p:cNvSpPr/>
          <p:nvPr/>
        </p:nvSpPr>
        <p:spPr>
          <a:xfrm>
            <a:off x="9084335" y="1691640"/>
            <a:ext cx="2604440" cy="1874520"/>
          </a:xfrm>
          <a:prstGeom prst="roundRect">
            <a:avLst>
              <a:gd name="adj" fmla="val 3902"/>
            </a:avLst>
          </a:prstGeom>
          <a:solidFill>
            <a:srgbClr val="341A5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1" name="Text 16"/>
          <p:cNvSpPr/>
          <p:nvPr/>
        </p:nvSpPr>
        <p:spPr>
          <a:xfrm>
            <a:off x="9248927" y="1819656"/>
            <a:ext cx="7315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600" dirty="0"/>
          </a:p>
        </p:txBody>
      </p:sp>
      <p:sp>
        <p:nvSpPr>
          <p:cNvPr id="22" name="Shape 17"/>
          <p:cNvSpPr/>
          <p:nvPr/>
        </p:nvSpPr>
        <p:spPr>
          <a:xfrm>
            <a:off x="11066983" y="1837944"/>
            <a:ext cx="457200" cy="457200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76711" y="1947672"/>
            <a:ext cx="237744" cy="237744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9248927" y="2441448"/>
            <a:ext cx="2275256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AI, digitalisation and a secure university</a:t>
            </a:r>
            <a:endParaRPr lang="en-US" sz="1380" dirty="0"/>
          </a:p>
        </p:txBody>
      </p:sp>
      <p:pic>
        <p:nvPicPr>
          <p:cNvPr id="47" name="Image 8" descr="/home/claude/assets/utb-logo-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48" name="Text 37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TOMAS BATA UNIVERSITY IN ZLÍN</a:t>
            </a:r>
            <a:endParaRPr lang="en-US" sz="700" dirty="0"/>
          </a:p>
        </p:txBody>
      </p:sp>
      <p:sp>
        <p:nvSpPr>
          <p:cNvPr id="49" name="Text 38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 / 26</a:t>
            </a:r>
            <a:endParaRPr lang="en-US" sz="117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2511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PROGRAMME</a:t>
            </a:r>
            <a:endParaRPr lang="en-US" sz="138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10058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Eight pillars for UTB 2026–2030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02920" y="1133856"/>
            <a:ext cx="10241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programme of balanced development for students, academics, staff, the region, partners and the community.</a:t>
            </a:r>
            <a:endParaRPr lang="en-US" sz="1380" dirty="0"/>
          </a:p>
        </p:txBody>
      </p:sp>
      <p:sp>
        <p:nvSpPr>
          <p:cNvPr id="5" name="Shape 3"/>
          <p:cNvSpPr/>
          <p:nvPr/>
        </p:nvSpPr>
        <p:spPr>
          <a:xfrm>
            <a:off x="3363392" y="1719072"/>
            <a:ext cx="2604440" cy="1874520"/>
          </a:xfrm>
          <a:prstGeom prst="roundRect">
            <a:avLst>
              <a:gd name="adj" fmla="val 3902"/>
            </a:avLst>
          </a:prstGeom>
          <a:solidFill>
            <a:srgbClr val="341A5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6" name="Text 4"/>
          <p:cNvSpPr/>
          <p:nvPr/>
        </p:nvSpPr>
        <p:spPr>
          <a:xfrm>
            <a:off x="3513468" y="1819656"/>
            <a:ext cx="7315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2600" b="1" dirty="0">
                <a:solidFill>
                  <a:srgbClr val="F08018"/>
                </a:solidFill>
                <a:latin typeface="Arial" pitchFamily="34" charset="0"/>
                <a:cs typeface="Arial" pitchFamily="34" charset="-120"/>
              </a:rPr>
              <a:t>2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5331524" y="1837944"/>
            <a:ext cx="457200" cy="457200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252" y="1947672"/>
            <a:ext cx="237744" cy="237744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3513468" y="2441448"/>
            <a:ext cx="2275256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quality university for students</a:t>
            </a:r>
            <a:endParaRPr lang="en-US" sz="1380" dirty="0"/>
          </a:p>
        </p:txBody>
      </p:sp>
      <p:sp>
        <p:nvSpPr>
          <p:cNvPr id="10" name="Shape 7"/>
          <p:cNvSpPr/>
          <p:nvPr/>
        </p:nvSpPr>
        <p:spPr>
          <a:xfrm>
            <a:off x="500370" y="1720814"/>
            <a:ext cx="2604440" cy="1874520"/>
          </a:xfrm>
          <a:prstGeom prst="roundRect">
            <a:avLst>
              <a:gd name="adj" fmla="val 3902"/>
            </a:avLst>
          </a:prstGeom>
          <a:solidFill>
            <a:srgbClr val="341A5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1" name="Text 8"/>
          <p:cNvSpPr/>
          <p:nvPr/>
        </p:nvSpPr>
        <p:spPr>
          <a:xfrm>
            <a:off x="664962" y="1848830"/>
            <a:ext cx="7315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2600" b="1" dirty="0">
                <a:solidFill>
                  <a:srgbClr val="F08018"/>
                </a:solidFill>
                <a:latin typeface="Arial" pitchFamily="34" charset="0"/>
                <a:cs typeface="Arial" pitchFamily="34" charset="-120"/>
              </a:rPr>
              <a:t>1</a:t>
            </a:r>
            <a:endParaRPr lang="en-US" sz="2600" dirty="0"/>
          </a:p>
        </p:txBody>
      </p:sp>
      <p:sp>
        <p:nvSpPr>
          <p:cNvPr id="12" name="Shape 9"/>
          <p:cNvSpPr/>
          <p:nvPr/>
        </p:nvSpPr>
        <p:spPr>
          <a:xfrm>
            <a:off x="2483018" y="1867118"/>
            <a:ext cx="457200" cy="457200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2746" y="1976846"/>
            <a:ext cx="237744" cy="237744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664962" y="2470622"/>
            <a:ext cx="2275256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university for academics and staff</a:t>
            </a:r>
            <a:endParaRPr lang="en-US" sz="1380" dirty="0"/>
          </a:p>
        </p:txBody>
      </p:sp>
      <p:sp>
        <p:nvSpPr>
          <p:cNvPr id="15" name="Shape 11"/>
          <p:cNvSpPr/>
          <p:nvPr/>
        </p:nvSpPr>
        <p:spPr>
          <a:xfrm>
            <a:off x="6209347" y="1732788"/>
            <a:ext cx="2604440" cy="1874520"/>
          </a:xfrm>
          <a:prstGeom prst="roundRect">
            <a:avLst>
              <a:gd name="adj" fmla="val 3902"/>
            </a:avLst>
          </a:prstGeom>
          <a:solidFill>
            <a:srgbClr val="341A5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6" name="Text 12"/>
          <p:cNvSpPr/>
          <p:nvPr/>
        </p:nvSpPr>
        <p:spPr>
          <a:xfrm>
            <a:off x="6388456" y="1819656"/>
            <a:ext cx="7315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600" dirty="0"/>
          </a:p>
        </p:txBody>
      </p:sp>
      <p:sp>
        <p:nvSpPr>
          <p:cNvPr id="17" name="Shape 13"/>
          <p:cNvSpPr/>
          <p:nvPr/>
        </p:nvSpPr>
        <p:spPr>
          <a:xfrm>
            <a:off x="8206511" y="1837944"/>
            <a:ext cx="457200" cy="457200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16239" y="1947672"/>
            <a:ext cx="237744" cy="237744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6388456" y="2441448"/>
            <a:ext cx="2275256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Research excellence and doctoral studies</a:t>
            </a:r>
            <a:endParaRPr lang="en-US" sz="1380" dirty="0"/>
          </a:p>
        </p:txBody>
      </p:sp>
      <p:sp>
        <p:nvSpPr>
          <p:cNvPr id="20" name="Shape 15"/>
          <p:cNvSpPr/>
          <p:nvPr/>
        </p:nvSpPr>
        <p:spPr>
          <a:xfrm>
            <a:off x="9084335" y="1691640"/>
            <a:ext cx="2604440" cy="1874520"/>
          </a:xfrm>
          <a:prstGeom prst="roundRect">
            <a:avLst>
              <a:gd name="adj" fmla="val 3902"/>
            </a:avLst>
          </a:prstGeom>
          <a:solidFill>
            <a:srgbClr val="341A5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1" name="Text 16"/>
          <p:cNvSpPr/>
          <p:nvPr/>
        </p:nvSpPr>
        <p:spPr>
          <a:xfrm>
            <a:off x="9248927" y="1819656"/>
            <a:ext cx="7315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600" dirty="0"/>
          </a:p>
        </p:txBody>
      </p:sp>
      <p:sp>
        <p:nvSpPr>
          <p:cNvPr id="22" name="Shape 17"/>
          <p:cNvSpPr/>
          <p:nvPr/>
        </p:nvSpPr>
        <p:spPr>
          <a:xfrm>
            <a:off x="11066983" y="1837944"/>
            <a:ext cx="457200" cy="457200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76711" y="1947672"/>
            <a:ext cx="237744" cy="237744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9248927" y="2441448"/>
            <a:ext cx="2275256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AI, digitalisation and a secure university</a:t>
            </a:r>
            <a:endParaRPr lang="en-US" sz="1380" dirty="0"/>
          </a:p>
        </p:txBody>
      </p:sp>
      <p:sp>
        <p:nvSpPr>
          <p:cNvPr id="25" name="Shape 19"/>
          <p:cNvSpPr/>
          <p:nvPr/>
        </p:nvSpPr>
        <p:spPr>
          <a:xfrm>
            <a:off x="502920" y="3803904"/>
            <a:ext cx="2604440" cy="1874520"/>
          </a:xfrm>
          <a:prstGeom prst="roundRect">
            <a:avLst>
              <a:gd name="adj" fmla="val 3902"/>
            </a:avLst>
          </a:prstGeom>
          <a:solidFill>
            <a:srgbClr val="341A5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6" name="Text 20"/>
          <p:cNvSpPr/>
          <p:nvPr/>
        </p:nvSpPr>
        <p:spPr>
          <a:xfrm>
            <a:off x="667512" y="3931920"/>
            <a:ext cx="7315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600" dirty="0"/>
          </a:p>
        </p:txBody>
      </p:sp>
      <p:sp>
        <p:nvSpPr>
          <p:cNvPr id="27" name="Shape 21"/>
          <p:cNvSpPr/>
          <p:nvPr/>
        </p:nvSpPr>
        <p:spPr>
          <a:xfrm>
            <a:off x="2485568" y="3950208"/>
            <a:ext cx="457200" cy="457200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28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95296" y="4059936"/>
            <a:ext cx="237744" cy="237744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667512" y="4553712"/>
            <a:ext cx="2275256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Entrepreneurial UTB and knowledge transfer</a:t>
            </a:r>
            <a:endParaRPr lang="en-US" sz="1380" dirty="0"/>
          </a:p>
        </p:txBody>
      </p:sp>
      <p:sp>
        <p:nvSpPr>
          <p:cNvPr id="30" name="Shape 23"/>
          <p:cNvSpPr/>
          <p:nvPr/>
        </p:nvSpPr>
        <p:spPr>
          <a:xfrm>
            <a:off x="3363392" y="3803904"/>
            <a:ext cx="2604440" cy="1874520"/>
          </a:xfrm>
          <a:prstGeom prst="roundRect">
            <a:avLst>
              <a:gd name="adj" fmla="val 3902"/>
            </a:avLst>
          </a:prstGeom>
          <a:solidFill>
            <a:srgbClr val="341A5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1" name="Text 24"/>
          <p:cNvSpPr/>
          <p:nvPr/>
        </p:nvSpPr>
        <p:spPr>
          <a:xfrm>
            <a:off x="3527984" y="3931920"/>
            <a:ext cx="7315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600" dirty="0"/>
          </a:p>
        </p:txBody>
      </p:sp>
      <p:sp>
        <p:nvSpPr>
          <p:cNvPr id="32" name="Shape 25"/>
          <p:cNvSpPr/>
          <p:nvPr/>
        </p:nvSpPr>
        <p:spPr>
          <a:xfrm>
            <a:off x="5346040" y="3950208"/>
            <a:ext cx="457200" cy="457200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33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55768" y="4059936"/>
            <a:ext cx="237744" cy="237744"/>
          </a:xfrm>
          <a:prstGeom prst="rect">
            <a:avLst/>
          </a:prstGeom>
        </p:spPr>
      </p:pic>
      <p:sp>
        <p:nvSpPr>
          <p:cNvPr id="34" name="Text 26"/>
          <p:cNvSpPr/>
          <p:nvPr/>
        </p:nvSpPr>
        <p:spPr>
          <a:xfrm>
            <a:off x="3527984" y="4553712"/>
            <a:ext cx="2275256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Strategic internationalisation</a:t>
            </a:r>
            <a:endParaRPr lang="en-US" sz="1380" dirty="0"/>
          </a:p>
        </p:txBody>
      </p:sp>
      <p:sp>
        <p:nvSpPr>
          <p:cNvPr id="35" name="Shape 27"/>
          <p:cNvSpPr/>
          <p:nvPr/>
        </p:nvSpPr>
        <p:spPr>
          <a:xfrm>
            <a:off x="6223864" y="3803904"/>
            <a:ext cx="2604440" cy="1874520"/>
          </a:xfrm>
          <a:prstGeom prst="roundRect">
            <a:avLst>
              <a:gd name="adj" fmla="val 3902"/>
            </a:avLst>
          </a:prstGeom>
          <a:solidFill>
            <a:srgbClr val="341A5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6" name="Text 28"/>
          <p:cNvSpPr/>
          <p:nvPr/>
        </p:nvSpPr>
        <p:spPr>
          <a:xfrm>
            <a:off x="6388456" y="3931920"/>
            <a:ext cx="7315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600" dirty="0"/>
          </a:p>
        </p:txBody>
      </p:sp>
      <p:sp>
        <p:nvSpPr>
          <p:cNvPr id="37" name="Shape 29"/>
          <p:cNvSpPr/>
          <p:nvPr/>
        </p:nvSpPr>
        <p:spPr>
          <a:xfrm>
            <a:off x="8206511" y="3950208"/>
            <a:ext cx="457200" cy="457200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3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16239" y="4059936"/>
            <a:ext cx="237744" cy="237744"/>
          </a:xfrm>
          <a:prstGeom prst="rect">
            <a:avLst/>
          </a:prstGeom>
        </p:spPr>
      </p:pic>
      <p:sp>
        <p:nvSpPr>
          <p:cNvPr id="39" name="Text 30"/>
          <p:cNvSpPr/>
          <p:nvPr/>
        </p:nvSpPr>
        <p:spPr>
          <a:xfrm>
            <a:off x="6388456" y="4553712"/>
            <a:ext cx="2275256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Sustainable UTB and the third mission</a:t>
            </a:r>
            <a:endParaRPr lang="en-US" sz="1380" dirty="0"/>
          </a:p>
        </p:txBody>
      </p:sp>
      <p:sp>
        <p:nvSpPr>
          <p:cNvPr id="40" name="Shape 31"/>
          <p:cNvSpPr/>
          <p:nvPr/>
        </p:nvSpPr>
        <p:spPr>
          <a:xfrm>
            <a:off x="9084335" y="3803904"/>
            <a:ext cx="2604440" cy="1874520"/>
          </a:xfrm>
          <a:prstGeom prst="roundRect">
            <a:avLst>
              <a:gd name="adj" fmla="val 3902"/>
            </a:avLst>
          </a:prstGeom>
          <a:solidFill>
            <a:srgbClr val="341A5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1" name="Text 32"/>
          <p:cNvSpPr/>
          <p:nvPr/>
        </p:nvSpPr>
        <p:spPr>
          <a:xfrm>
            <a:off x="9248927" y="3931920"/>
            <a:ext cx="7315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600" dirty="0"/>
          </a:p>
        </p:txBody>
      </p:sp>
      <p:sp>
        <p:nvSpPr>
          <p:cNvPr id="42" name="Shape 33"/>
          <p:cNvSpPr/>
          <p:nvPr/>
        </p:nvSpPr>
        <p:spPr>
          <a:xfrm>
            <a:off x="11066983" y="3950208"/>
            <a:ext cx="457200" cy="457200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43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176711" y="4059936"/>
            <a:ext cx="237744" cy="237744"/>
          </a:xfrm>
          <a:prstGeom prst="rect">
            <a:avLst/>
          </a:prstGeom>
        </p:spPr>
      </p:pic>
      <p:sp>
        <p:nvSpPr>
          <p:cNvPr id="44" name="Text 34"/>
          <p:cNvSpPr/>
          <p:nvPr/>
        </p:nvSpPr>
        <p:spPr>
          <a:xfrm>
            <a:off x="9248927" y="4553712"/>
            <a:ext cx="2275256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Transparent governance, finance and investment</a:t>
            </a:r>
            <a:endParaRPr lang="en-US" sz="1380" dirty="0"/>
          </a:p>
        </p:txBody>
      </p:sp>
      <p:pic>
        <p:nvPicPr>
          <p:cNvPr id="47" name="Image 8" descr="/home/claude/assets/utb-logo-whit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48" name="Text 37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TOMAS BATA UNIVERSITY IN ZLÍN</a:t>
            </a:r>
            <a:endParaRPr lang="en-US" sz="700" dirty="0"/>
          </a:p>
        </p:txBody>
      </p:sp>
      <p:sp>
        <p:nvSpPr>
          <p:cNvPr id="49" name="Text 38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 / 26</a:t>
            </a:r>
            <a:endParaRPr lang="en-US" sz="117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F0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PILLAR 1 · COMMITMENTS TO 2030</a:t>
            </a:r>
            <a:endParaRPr lang="en-US" sz="138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10058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university for academics and staff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115568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strong university is built by motivated, respected people who keep growing professionally.</a:t>
            </a:r>
            <a:endParaRPr lang="en-US" sz="1380" dirty="0"/>
          </a:p>
        </p:txBody>
      </p:sp>
      <p:pic>
        <p:nvPicPr>
          <p:cNvPr id="26" name="Image 3" descr="/home/claude/assets/utb-logo-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TOMAS BATA UNIVERSITY IN ZLÍN</a:t>
            </a:r>
            <a:endParaRPr lang="en-US" sz="700" dirty="0"/>
          </a:p>
        </p:txBody>
      </p:sp>
      <p:sp>
        <p:nvSpPr>
          <p:cNvPr id="28" name="Text 22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26</a:t>
            </a:r>
            <a:endParaRPr lang="en-US" sz="117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F0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PILLAR 1 · COMMITMENTS TO 2030</a:t>
            </a:r>
            <a:endParaRPr lang="en-US" sz="138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10058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university for academics and staff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115568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strong university is built by motivated, respected people who keep growing professionally.</a:t>
            </a:r>
            <a:endParaRPr lang="en-US" sz="1380" dirty="0"/>
          </a:p>
        </p:txBody>
      </p:sp>
      <p:sp>
        <p:nvSpPr>
          <p:cNvPr id="5" name="Shape 3"/>
          <p:cNvSpPr/>
          <p:nvPr/>
        </p:nvSpPr>
        <p:spPr>
          <a:xfrm>
            <a:off x="502920" y="1691640"/>
            <a:ext cx="3545738" cy="3246120"/>
          </a:xfrm>
          <a:prstGeom prst="roundRect">
            <a:avLst>
              <a:gd name="adj" fmla="val 2254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76200" dist="25400" dir="5400000" algn="bl" rotWithShape="0">
              <a:srgbClr val="5B4A82">
                <a:alpha val="10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6" name="Shape 4"/>
          <p:cNvSpPr/>
          <p:nvPr/>
        </p:nvSpPr>
        <p:spPr>
          <a:xfrm>
            <a:off x="722376" y="1892808"/>
            <a:ext cx="475488" cy="475488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493" y="2006925"/>
            <a:ext cx="247254" cy="24725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22376" y="2496312"/>
            <a:ext cx="3106826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55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Careers and evaluation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722376" y="3063240"/>
            <a:ext cx="3106826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0000"/>
              </a:lnSpc>
              <a:spcAft>
                <a:spcPts val="600"/>
              </a:spcAft>
              <a:buSzPct val="100000"/>
              <a:buChar char="●"/>
            </a:pPr>
            <a:r>
              <a:rPr lang="en-US" sz="130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Evaluate teaching, research, supervision, transfer and service to the university in balance.</a:t>
            </a:r>
            <a:endParaRPr lang="en-US" sz="1300" dirty="0"/>
          </a:p>
          <a:p>
            <a:pPr marL="342900" indent="-342900">
              <a:lnSpc>
                <a:spcPct val="120000"/>
              </a:lnSpc>
              <a:spcAft>
                <a:spcPts val="600"/>
              </a:spcAft>
              <a:buSzPct val="100000"/>
              <a:buChar char="●"/>
            </a:pPr>
            <a:r>
              <a:rPr lang="en-US" sz="130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Reward quality teaching and project work transparently.</a:t>
            </a:r>
            <a:endParaRPr lang="en-US" sz="1300" dirty="0"/>
          </a:p>
          <a:p>
            <a:pPr marL="342900" indent="-342900">
              <a:lnSpc>
                <a:spcPct val="120000"/>
              </a:lnSpc>
              <a:spcAft>
                <a:spcPts val="600"/>
              </a:spcAft>
              <a:buSzPct val="100000"/>
              <a:buChar char="●"/>
            </a:pPr>
            <a:r>
              <a:rPr lang="en-US" sz="130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Retain young talent, extend the HR Award.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502920" y="5120640"/>
            <a:ext cx="3545738" cy="502920"/>
          </a:xfrm>
          <a:prstGeom prst="roundRect">
            <a:avLst>
              <a:gd name="adj" fmla="val 50909"/>
            </a:avLst>
          </a:prstGeom>
          <a:solidFill>
            <a:srgbClr val="EAE2F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1" name="Text 8"/>
          <p:cNvSpPr/>
          <p:nvPr/>
        </p:nvSpPr>
        <p:spPr>
          <a:xfrm>
            <a:off x="502920" y="5120640"/>
            <a:ext cx="354573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2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Fair evaluation of work</a:t>
            </a:r>
            <a:endParaRPr lang="en-US" sz="1320" dirty="0"/>
          </a:p>
        </p:txBody>
      </p:sp>
      <p:pic>
        <p:nvPicPr>
          <p:cNvPr id="26" name="Image 3" descr="/home/claude/assets/utb-logo-transpar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TOMAS BATA UNIVERSITY IN ZLÍN</a:t>
            </a:r>
            <a:endParaRPr lang="en-US" sz="700" dirty="0"/>
          </a:p>
        </p:txBody>
      </p:sp>
      <p:sp>
        <p:nvSpPr>
          <p:cNvPr id="28" name="Text 22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26</a:t>
            </a:r>
            <a:endParaRPr lang="en-US" sz="117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F0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PILLAR 1 · COMMITMENTS TO 2030</a:t>
            </a:r>
            <a:endParaRPr lang="en-US" sz="138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10058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university for academics and staff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115568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strong university is built by motivated, respected people who keep growing professionally.</a:t>
            </a:r>
            <a:endParaRPr lang="en-US" sz="1380" dirty="0"/>
          </a:p>
        </p:txBody>
      </p:sp>
      <p:sp>
        <p:nvSpPr>
          <p:cNvPr id="5" name="Shape 3"/>
          <p:cNvSpPr/>
          <p:nvPr/>
        </p:nvSpPr>
        <p:spPr>
          <a:xfrm>
            <a:off x="502920" y="1691640"/>
            <a:ext cx="3545738" cy="3246120"/>
          </a:xfrm>
          <a:prstGeom prst="roundRect">
            <a:avLst>
              <a:gd name="adj" fmla="val 2254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76200" dist="25400" dir="5400000" algn="bl" rotWithShape="0">
              <a:srgbClr val="5B4A82">
                <a:alpha val="10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6" name="Shape 4"/>
          <p:cNvSpPr/>
          <p:nvPr/>
        </p:nvSpPr>
        <p:spPr>
          <a:xfrm>
            <a:off x="722376" y="1892808"/>
            <a:ext cx="475488" cy="475488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493" y="2006925"/>
            <a:ext cx="247254" cy="24725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22376" y="2496312"/>
            <a:ext cx="3106826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55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Careers and evaluation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722376" y="3063240"/>
            <a:ext cx="3106826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0000"/>
              </a:lnSpc>
              <a:spcAft>
                <a:spcPts val="600"/>
              </a:spcAft>
              <a:buSzPct val="100000"/>
              <a:buChar char="●"/>
            </a:pPr>
            <a:r>
              <a:rPr lang="en-US" sz="130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Evaluate teaching, research, supervision, transfer and service to the university in balance.</a:t>
            </a:r>
            <a:endParaRPr lang="en-US" sz="1300" dirty="0"/>
          </a:p>
          <a:p>
            <a:pPr marL="342900" indent="-342900">
              <a:lnSpc>
                <a:spcPct val="120000"/>
              </a:lnSpc>
              <a:spcAft>
                <a:spcPts val="600"/>
              </a:spcAft>
              <a:buSzPct val="100000"/>
              <a:buChar char="●"/>
            </a:pPr>
            <a:r>
              <a:rPr lang="en-US" sz="130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Reward quality teaching and project work transparently.</a:t>
            </a:r>
            <a:endParaRPr lang="en-US" sz="1300" dirty="0"/>
          </a:p>
          <a:p>
            <a:pPr marL="342900" indent="-342900">
              <a:lnSpc>
                <a:spcPct val="120000"/>
              </a:lnSpc>
              <a:spcAft>
                <a:spcPts val="600"/>
              </a:spcAft>
              <a:buSzPct val="100000"/>
              <a:buChar char="●"/>
            </a:pPr>
            <a:r>
              <a:rPr lang="en-US" sz="130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Retain young talent, extend the HR Award.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502920" y="5120640"/>
            <a:ext cx="3545738" cy="502920"/>
          </a:xfrm>
          <a:prstGeom prst="roundRect">
            <a:avLst>
              <a:gd name="adj" fmla="val 50909"/>
            </a:avLst>
          </a:prstGeom>
          <a:solidFill>
            <a:srgbClr val="EAE2F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1" name="Text 8"/>
          <p:cNvSpPr/>
          <p:nvPr/>
        </p:nvSpPr>
        <p:spPr>
          <a:xfrm>
            <a:off x="502920" y="5120640"/>
            <a:ext cx="354573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2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Fair evaluation of work</a:t>
            </a:r>
            <a:endParaRPr lang="en-US" sz="1320" dirty="0"/>
          </a:p>
        </p:txBody>
      </p:sp>
      <p:sp>
        <p:nvSpPr>
          <p:cNvPr id="12" name="Shape 9"/>
          <p:cNvSpPr/>
          <p:nvPr/>
        </p:nvSpPr>
        <p:spPr>
          <a:xfrm>
            <a:off x="4322978" y="1691640"/>
            <a:ext cx="3545738" cy="3246120"/>
          </a:xfrm>
          <a:prstGeom prst="roundRect">
            <a:avLst>
              <a:gd name="adj" fmla="val 2254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76200" dist="25400" dir="5400000" algn="bl" rotWithShape="0">
              <a:srgbClr val="5B4A82">
                <a:alpha val="10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13" name="Shape 10"/>
          <p:cNvSpPr/>
          <p:nvPr/>
        </p:nvSpPr>
        <p:spPr>
          <a:xfrm>
            <a:off x="4542434" y="1892808"/>
            <a:ext cx="475488" cy="475488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552" y="2006925"/>
            <a:ext cx="247254" cy="247254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4542434" y="2496312"/>
            <a:ext cx="3106826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55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Less bureaucracy</a:t>
            </a:r>
            <a:endParaRPr lang="en-US" sz="1550" dirty="0"/>
          </a:p>
        </p:txBody>
      </p:sp>
      <p:sp>
        <p:nvSpPr>
          <p:cNvPr id="16" name="Text 12"/>
          <p:cNvSpPr/>
          <p:nvPr/>
        </p:nvSpPr>
        <p:spPr>
          <a:xfrm>
            <a:off x="4542434" y="3063240"/>
            <a:ext cx="3106826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0000"/>
              </a:lnSpc>
              <a:spcAft>
                <a:spcPts val="600"/>
              </a:spcAft>
              <a:buSzPct val="100000"/>
              <a:buChar char="●"/>
            </a:pPr>
            <a:r>
              <a:rPr lang="en-US" sz="130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Reduce the administrative burden — remove duplication.</a:t>
            </a:r>
            <a:endParaRPr lang="en-US" sz="1300" dirty="0"/>
          </a:p>
          <a:p>
            <a:pPr marL="342900" indent="-342900">
              <a:lnSpc>
                <a:spcPct val="120000"/>
              </a:lnSpc>
              <a:spcAft>
                <a:spcPts val="600"/>
              </a:spcAft>
              <a:buSzPct val="100000"/>
              <a:buChar char="●"/>
            </a:pPr>
            <a:r>
              <a:rPr lang="en-US" sz="130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Process support through IS/ICT and AI, measuring time saved.</a:t>
            </a:r>
            <a:endParaRPr lang="en-US" sz="1300" dirty="0"/>
          </a:p>
          <a:p>
            <a:pPr marL="342900" indent="-342900">
              <a:lnSpc>
                <a:spcPct val="120000"/>
              </a:lnSpc>
              <a:spcAft>
                <a:spcPts val="600"/>
              </a:spcAft>
              <a:buSzPct val="100000"/>
              <a:buChar char="●"/>
            </a:pPr>
            <a:r>
              <a:rPr lang="en-US" sz="130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Share best practice across faculties.</a:t>
            </a:r>
            <a:endParaRPr lang="en-US" sz="1300" dirty="0"/>
          </a:p>
        </p:txBody>
      </p:sp>
      <p:sp>
        <p:nvSpPr>
          <p:cNvPr id="17" name="Shape 13"/>
          <p:cNvSpPr/>
          <p:nvPr/>
        </p:nvSpPr>
        <p:spPr>
          <a:xfrm>
            <a:off x="4322978" y="5120640"/>
            <a:ext cx="3545738" cy="502920"/>
          </a:xfrm>
          <a:prstGeom prst="roundRect">
            <a:avLst>
              <a:gd name="adj" fmla="val 50909"/>
            </a:avLst>
          </a:prstGeom>
          <a:solidFill>
            <a:srgbClr val="EAE2F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8" name="Text 14"/>
          <p:cNvSpPr/>
          <p:nvPr/>
        </p:nvSpPr>
        <p:spPr>
          <a:xfrm>
            <a:off x="4322978" y="5120640"/>
            <a:ext cx="354573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2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More efficient processes</a:t>
            </a:r>
            <a:endParaRPr lang="en-US" sz="1320" dirty="0"/>
          </a:p>
        </p:txBody>
      </p:sp>
      <p:pic>
        <p:nvPicPr>
          <p:cNvPr id="26" name="Image 3" descr="/home/claude/assets/utb-logo-transparen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TOMAS BATA UNIVERSITY IN ZLÍN</a:t>
            </a:r>
            <a:endParaRPr lang="en-US" sz="700" dirty="0"/>
          </a:p>
        </p:txBody>
      </p:sp>
      <p:sp>
        <p:nvSpPr>
          <p:cNvPr id="28" name="Text 22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26</a:t>
            </a:r>
            <a:endParaRPr lang="en-US" sz="117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F0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PILLAR 1 · COMMITMENTS TO 2030</a:t>
            </a:r>
            <a:endParaRPr lang="en-US" sz="138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10058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university for academics and staff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115568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strong university is built by motivated, respected people who keep growing professionally.</a:t>
            </a:r>
            <a:endParaRPr lang="en-US" sz="1380" dirty="0"/>
          </a:p>
        </p:txBody>
      </p:sp>
      <p:sp>
        <p:nvSpPr>
          <p:cNvPr id="5" name="Shape 3"/>
          <p:cNvSpPr/>
          <p:nvPr/>
        </p:nvSpPr>
        <p:spPr>
          <a:xfrm>
            <a:off x="502920" y="1691640"/>
            <a:ext cx="3545738" cy="3246120"/>
          </a:xfrm>
          <a:prstGeom prst="roundRect">
            <a:avLst>
              <a:gd name="adj" fmla="val 2254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76200" dist="25400" dir="5400000" algn="bl" rotWithShape="0">
              <a:srgbClr val="5B4A82">
                <a:alpha val="10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6" name="Shape 4"/>
          <p:cNvSpPr/>
          <p:nvPr/>
        </p:nvSpPr>
        <p:spPr>
          <a:xfrm>
            <a:off x="722376" y="1892808"/>
            <a:ext cx="475488" cy="475488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493" y="2006925"/>
            <a:ext cx="247254" cy="24725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22376" y="2496312"/>
            <a:ext cx="3106826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55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Careers and evaluation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722376" y="3063240"/>
            <a:ext cx="3106826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0000"/>
              </a:lnSpc>
              <a:spcAft>
                <a:spcPts val="600"/>
              </a:spcAft>
              <a:buSzPct val="100000"/>
              <a:buChar char="●"/>
            </a:pPr>
            <a:r>
              <a:rPr lang="en-US" sz="130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Evaluate teaching, research, supervision, transfer and service to the university in balance.</a:t>
            </a:r>
            <a:endParaRPr lang="en-US" sz="1300" dirty="0"/>
          </a:p>
          <a:p>
            <a:pPr marL="342900" indent="-342900">
              <a:lnSpc>
                <a:spcPct val="120000"/>
              </a:lnSpc>
              <a:spcAft>
                <a:spcPts val="600"/>
              </a:spcAft>
              <a:buSzPct val="100000"/>
              <a:buChar char="●"/>
            </a:pPr>
            <a:r>
              <a:rPr lang="en-US" sz="130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Reward quality teaching and project work transparently.</a:t>
            </a:r>
            <a:endParaRPr lang="en-US" sz="1300" dirty="0"/>
          </a:p>
          <a:p>
            <a:pPr marL="342900" indent="-342900">
              <a:lnSpc>
                <a:spcPct val="120000"/>
              </a:lnSpc>
              <a:spcAft>
                <a:spcPts val="600"/>
              </a:spcAft>
              <a:buSzPct val="100000"/>
              <a:buChar char="●"/>
            </a:pPr>
            <a:r>
              <a:rPr lang="en-US" sz="130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Retain young talent, extend the HR Award.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502920" y="5120640"/>
            <a:ext cx="3545738" cy="502920"/>
          </a:xfrm>
          <a:prstGeom prst="roundRect">
            <a:avLst>
              <a:gd name="adj" fmla="val 50909"/>
            </a:avLst>
          </a:prstGeom>
          <a:solidFill>
            <a:srgbClr val="EAE2F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1" name="Text 8"/>
          <p:cNvSpPr/>
          <p:nvPr/>
        </p:nvSpPr>
        <p:spPr>
          <a:xfrm>
            <a:off x="502920" y="5120640"/>
            <a:ext cx="354573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2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Fair evaluation of work</a:t>
            </a:r>
            <a:endParaRPr lang="en-US" sz="1320" dirty="0"/>
          </a:p>
        </p:txBody>
      </p:sp>
      <p:sp>
        <p:nvSpPr>
          <p:cNvPr id="12" name="Shape 9"/>
          <p:cNvSpPr/>
          <p:nvPr/>
        </p:nvSpPr>
        <p:spPr>
          <a:xfrm>
            <a:off x="4322978" y="1691640"/>
            <a:ext cx="3545738" cy="3246120"/>
          </a:xfrm>
          <a:prstGeom prst="roundRect">
            <a:avLst>
              <a:gd name="adj" fmla="val 2254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76200" dist="25400" dir="5400000" algn="bl" rotWithShape="0">
              <a:srgbClr val="5B4A82">
                <a:alpha val="10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13" name="Shape 10"/>
          <p:cNvSpPr/>
          <p:nvPr/>
        </p:nvSpPr>
        <p:spPr>
          <a:xfrm>
            <a:off x="4542434" y="1892808"/>
            <a:ext cx="475488" cy="475488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6552" y="2006925"/>
            <a:ext cx="247254" cy="247254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4542434" y="2496312"/>
            <a:ext cx="3106826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55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Less bureaucracy</a:t>
            </a:r>
            <a:endParaRPr lang="en-US" sz="1550" dirty="0"/>
          </a:p>
        </p:txBody>
      </p:sp>
      <p:sp>
        <p:nvSpPr>
          <p:cNvPr id="16" name="Text 12"/>
          <p:cNvSpPr/>
          <p:nvPr/>
        </p:nvSpPr>
        <p:spPr>
          <a:xfrm>
            <a:off x="4542434" y="3063240"/>
            <a:ext cx="3106826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0000"/>
              </a:lnSpc>
              <a:spcAft>
                <a:spcPts val="600"/>
              </a:spcAft>
              <a:buSzPct val="100000"/>
              <a:buChar char="●"/>
            </a:pPr>
            <a:r>
              <a:rPr lang="en-US" sz="130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Reduce the administrative burden — remove duplication.</a:t>
            </a:r>
            <a:endParaRPr lang="en-US" sz="1300" dirty="0"/>
          </a:p>
          <a:p>
            <a:pPr marL="342900" indent="-342900">
              <a:lnSpc>
                <a:spcPct val="120000"/>
              </a:lnSpc>
              <a:spcAft>
                <a:spcPts val="600"/>
              </a:spcAft>
              <a:buSzPct val="100000"/>
              <a:buChar char="●"/>
            </a:pPr>
            <a:r>
              <a:rPr lang="en-US" sz="130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Process support through IS/ICT and AI, measuring time saved.</a:t>
            </a:r>
            <a:endParaRPr lang="en-US" sz="1300" dirty="0"/>
          </a:p>
          <a:p>
            <a:pPr marL="342900" indent="-342900">
              <a:lnSpc>
                <a:spcPct val="120000"/>
              </a:lnSpc>
              <a:spcAft>
                <a:spcPts val="600"/>
              </a:spcAft>
              <a:buSzPct val="100000"/>
              <a:buChar char="●"/>
            </a:pPr>
            <a:r>
              <a:rPr lang="en-US" sz="130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Share best practice across faculties.</a:t>
            </a:r>
            <a:endParaRPr lang="en-US" sz="1300" dirty="0"/>
          </a:p>
        </p:txBody>
      </p:sp>
      <p:sp>
        <p:nvSpPr>
          <p:cNvPr id="17" name="Shape 13"/>
          <p:cNvSpPr/>
          <p:nvPr/>
        </p:nvSpPr>
        <p:spPr>
          <a:xfrm>
            <a:off x="4322978" y="5120640"/>
            <a:ext cx="3545738" cy="502920"/>
          </a:xfrm>
          <a:prstGeom prst="roundRect">
            <a:avLst>
              <a:gd name="adj" fmla="val 50909"/>
            </a:avLst>
          </a:prstGeom>
          <a:solidFill>
            <a:srgbClr val="EAE2F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8" name="Text 14"/>
          <p:cNvSpPr/>
          <p:nvPr/>
        </p:nvSpPr>
        <p:spPr>
          <a:xfrm>
            <a:off x="4322978" y="5120640"/>
            <a:ext cx="354573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2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More efficient processes</a:t>
            </a:r>
            <a:endParaRPr lang="en-US" sz="1320" dirty="0"/>
          </a:p>
        </p:txBody>
      </p:sp>
      <p:sp>
        <p:nvSpPr>
          <p:cNvPr id="19" name="Shape 15"/>
          <p:cNvSpPr/>
          <p:nvPr/>
        </p:nvSpPr>
        <p:spPr>
          <a:xfrm>
            <a:off x="8143037" y="1691640"/>
            <a:ext cx="3545738" cy="3246120"/>
          </a:xfrm>
          <a:prstGeom prst="roundRect">
            <a:avLst>
              <a:gd name="adj" fmla="val 2254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76200" dist="25400" dir="5400000" algn="bl" rotWithShape="0">
              <a:srgbClr val="5B4A82">
                <a:alpha val="10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20" name="Shape 16"/>
          <p:cNvSpPr/>
          <p:nvPr/>
        </p:nvSpPr>
        <p:spPr>
          <a:xfrm>
            <a:off x="8362493" y="1892808"/>
            <a:ext cx="475488" cy="475488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2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76610" y="2006925"/>
            <a:ext cx="247254" cy="247254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8362493" y="2496312"/>
            <a:ext cx="3106826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550" b="1" dirty="0" err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safe environment</a:t>
            </a:r>
            <a:endParaRPr lang="en-US" sz="1550" dirty="0"/>
          </a:p>
        </p:txBody>
      </p:sp>
      <p:sp>
        <p:nvSpPr>
          <p:cNvPr id="23" name="Text 18"/>
          <p:cNvSpPr/>
          <p:nvPr/>
        </p:nvSpPr>
        <p:spPr>
          <a:xfrm>
            <a:off x="8362493" y="3063240"/>
            <a:ext cx="3106826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0000"/>
              </a:lnSpc>
              <a:spcAft>
                <a:spcPts val="600"/>
              </a:spcAft>
              <a:buSzPct val="100000"/>
              <a:buChar char="●"/>
            </a:pPr>
            <a:r>
              <a:rPr lang="en-US" sz="130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Strengthen social safety, wellbeing and equal opportunities.</a:t>
            </a:r>
            <a:endParaRPr lang="en-US" sz="1300" dirty="0"/>
          </a:p>
          <a:p>
            <a:pPr marL="342900" indent="-342900">
              <a:lnSpc>
                <a:spcPct val="120000"/>
              </a:lnSpc>
              <a:spcAft>
                <a:spcPts val="600"/>
              </a:spcAft>
              <a:buSzPct val="100000"/>
              <a:buChar char="●"/>
            </a:pPr>
            <a:r>
              <a:rPr lang="en-US" sz="130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Support returns from parental leave.</a:t>
            </a:r>
            <a:endParaRPr lang="en-US" sz="1300" dirty="0"/>
          </a:p>
          <a:p>
            <a:pPr marL="342900" indent="-342900">
              <a:lnSpc>
                <a:spcPct val="120000"/>
              </a:lnSpc>
              <a:spcAft>
                <a:spcPts val="600"/>
              </a:spcAft>
              <a:buSzPct val="100000"/>
              <a:buChar char="●"/>
            </a:pPr>
            <a:r>
              <a:rPr lang="en-US" sz="130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 a culture of respect, trust and open communication.</a:t>
            </a:r>
            <a:endParaRPr lang="en-US" sz="1300" dirty="0"/>
          </a:p>
        </p:txBody>
      </p:sp>
      <p:sp>
        <p:nvSpPr>
          <p:cNvPr id="24" name="Shape 19"/>
          <p:cNvSpPr/>
          <p:nvPr/>
        </p:nvSpPr>
        <p:spPr>
          <a:xfrm>
            <a:off x="8143037" y="5120640"/>
            <a:ext cx="3545738" cy="502920"/>
          </a:xfrm>
          <a:prstGeom prst="roundRect">
            <a:avLst>
              <a:gd name="adj" fmla="val 50909"/>
            </a:avLst>
          </a:prstGeom>
          <a:solidFill>
            <a:srgbClr val="EAE2F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5" name="Text 20"/>
          <p:cNvSpPr/>
          <p:nvPr/>
        </p:nvSpPr>
        <p:spPr>
          <a:xfrm>
            <a:off x="8143037" y="5120640"/>
            <a:ext cx="354573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2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Pride in the UTB brand</a:t>
            </a:r>
            <a:endParaRPr lang="en-US" sz="1320" dirty="0"/>
          </a:p>
        </p:txBody>
      </p:sp>
      <p:pic>
        <p:nvPicPr>
          <p:cNvPr id="26" name="Image 3" descr="/home/claude/assets/utb-logo-transpare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TOMAS BATA UNIVERSITY IN ZLÍN</a:t>
            </a:r>
            <a:endParaRPr lang="en-US" sz="700" dirty="0"/>
          </a:p>
        </p:txBody>
      </p:sp>
      <p:sp>
        <p:nvSpPr>
          <p:cNvPr id="28" name="Text 22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26</a:t>
            </a:r>
            <a:endParaRPr lang="en-US" sz="117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4F0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aula-portrait.jpg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420624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4206240" cy="6858000"/>
          </a:xfrm>
          <a:prstGeom prst="rect">
            <a:avLst/>
          </a:prstGeom>
          <a:solidFill>
            <a:srgbClr val="25113F">
              <a:alpha val="45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Text 1"/>
          <p:cNvSpPr/>
          <p:nvPr/>
        </p:nvSpPr>
        <p:spPr>
          <a:xfrm>
            <a:off x="461772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PILLAR 2 · COMMITMENTS TO 2030</a:t>
            </a:r>
            <a:endParaRPr lang="en-US" sz="1380" dirty="0"/>
          </a:p>
        </p:txBody>
      </p:sp>
      <p:sp>
        <p:nvSpPr>
          <p:cNvPr id="5" name="Text 2"/>
          <p:cNvSpPr/>
          <p:nvPr/>
        </p:nvSpPr>
        <p:spPr>
          <a:xfrm>
            <a:off x="4617720" y="658368"/>
            <a:ext cx="707105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quality university for students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4617720" y="1133856"/>
            <a:ext cx="707105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Students as partners in shaping teaching, services and university life.</a:t>
            </a:r>
            <a:endParaRPr lang="en-US" sz="1380" dirty="0"/>
          </a:p>
        </p:txBody>
      </p:sp>
      <p:pic>
        <p:nvPicPr>
          <p:cNvPr id="25" name="Image 5" descr="/home/claude/assets/utb-logo-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26" name="Text 18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TOMAS BATA UNIVERSITY IN ZLÍN</a:t>
            </a:r>
            <a:endParaRPr lang="en-US" sz="700" dirty="0"/>
          </a:p>
        </p:txBody>
      </p:sp>
      <p:sp>
        <p:nvSpPr>
          <p:cNvPr id="27" name="Text 19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26</a:t>
            </a:r>
            <a:endParaRPr lang="en-US" sz="117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4F0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aula-portrait.jpg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420624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4206240" cy="6858000"/>
          </a:xfrm>
          <a:prstGeom prst="rect">
            <a:avLst/>
          </a:prstGeom>
          <a:solidFill>
            <a:srgbClr val="25113F">
              <a:alpha val="45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Text 1"/>
          <p:cNvSpPr/>
          <p:nvPr/>
        </p:nvSpPr>
        <p:spPr>
          <a:xfrm>
            <a:off x="461772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PILLAR 2 · COMMITMENTS TO 2030</a:t>
            </a:r>
            <a:endParaRPr lang="en-US" sz="1380" dirty="0"/>
          </a:p>
        </p:txBody>
      </p:sp>
      <p:sp>
        <p:nvSpPr>
          <p:cNvPr id="5" name="Text 2"/>
          <p:cNvSpPr/>
          <p:nvPr/>
        </p:nvSpPr>
        <p:spPr>
          <a:xfrm>
            <a:off x="4617720" y="658368"/>
            <a:ext cx="707105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quality university for students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4617720" y="1133856"/>
            <a:ext cx="707105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Students as partners in shaping teaching, services and university life.</a:t>
            </a:r>
            <a:endParaRPr lang="en-US" sz="1380" dirty="0"/>
          </a:p>
        </p:txBody>
      </p:sp>
      <p:sp>
        <p:nvSpPr>
          <p:cNvPr id="7" name="Shape 4"/>
          <p:cNvSpPr/>
          <p:nvPr/>
        </p:nvSpPr>
        <p:spPr>
          <a:xfrm>
            <a:off x="4617720" y="1600200"/>
            <a:ext cx="384048" cy="384048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9892" y="1692372"/>
            <a:ext cx="199705" cy="199705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120640" y="1563624"/>
            <a:ext cx="6568135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4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Community, campus, family</a:t>
            </a:r>
            <a:endParaRPr lang="en-US" sz="1440" dirty="0"/>
          </a:p>
        </p:txBody>
      </p:sp>
      <p:sp>
        <p:nvSpPr>
          <p:cNvPr id="10" name="Text 6"/>
          <p:cNvSpPr/>
          <p:nvPr/>
        </p:nvSpPr>
        <p:spPr>
          <a:xfrm>
            <a:off x="5120640" y="1847088"/>
            <a:ext cx="656813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Support student societies, culture, sport and wellbeing; develop the student club and sports hall; give students a voice on university boards.</a:t>
            </a:r>
            <a:endParaRPr lang="en-US" sz="1240" dirty="0"/>
          </a:p>
        </p:txBody>
      </p:sp>
      <p:sp>
        <p:nvSpPr>
          <p:cNvPr id="11" name="Shape 7"/>
          <p:cNvSpPr/>
          <p:nvPr/>
        </p:nvSpPr>
        <p:spPr>
          <a:xfrm>
            <a:off x="4617720" y="2633472"/>
            <a:ext cx="384048" cy="384048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9892" y="2725644"/>
            <a:ext cx="199705" cy="199705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5120640" y="2596896"/>
            <a:ext cx="6568135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4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Successful progression through studies</a:t>
            </a:r>
            <a:endParaRPr lang="en-US" sz="1440" dirty="0"/>
          </a:p>
        </p:txBody>
      </p:sp>
      <p:sp>
        <p:nvSpPr>
          <p:cNvPr id="14" name="Text 9"/>
          <p:cNvSpPr/>
          <p:nvPr/>
        </p:nvSpPr>
        <p:spPr>
          <a:xfrm>
            <a:off x="5120640" y="2880360"/>
            <a:ext cx="656813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Connect tutoring, mentoring, induction and counselling with the Job Centre; digital support for teaching.</a:t>
            </a:r>
            <a:endParaRPr lang="en-US" sz="1240" dirty="0"/>
          </a:p>
        </p:txBody>
      </p:sp>
      <p:pic>
        <p:nvPicPr>
          <p:cNvPr id="25" name="Image 5" descr="/home/claude/assets/utb-logo-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26" name="Text 18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TOMAS BATA UNIVERSITY IN ZLÍN</a:t>
            </a:r>
            <a:endParaRPr lang="en-US" sz="700" dirty="0"/>
          </a:p>
        </p:txBody>
      </p:sp>
      <p:sp>
        <p:nvSpPr>
          <p:cNvPr id="27" name="Text 19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26</a:t>
            </a:r>
            <a:endParaRPr lang="en-US" sz="117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4F0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aula-portrait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420624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4206240" cy="6858000"/>
          </a:xfrm>
          <a:prstGeom prst="rect">
            <a:avLst/>
          </a:prstGeom>
          <a:solidFill>
            <a:srgbClr val="25113F">
              <a:alpha val="45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Text 1"/>
          <p:cNvSpPr/>
          <p:nvPr/>
        </p:nvSpPr>
        <p:spPr>
          <a:xfrm>
            <a:off x="461772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PILLAR 2 · COMMITMENTS TO 2030</a:t>
            </a:r>
            <a:endParaRPr lang="en-US" sz="1380" dirty="0"/>
          </a:p>
        </p:txBody>
      </p:sp>
      <p:sp>
        <p:nvSpPr>
          <p:cNvPr id="5" name="Text 2"/>
          <p:cNvSpPr/>
          <p:nvPr/>
        </p:nvSpPr>
        <p:spPr>
          <a:xfrm>
            <a:off x="4617720" y="658368"/>
            <a:ext cx="707105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quality university for students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4617720" y="1133856"/>
            <a:ext cx="707105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Students as partners in shaping teaching, services and university life.</a:t>
            </a:r>
            <a:endParaRPr lang="en-US" sz="1380" dirty="0"/>
          </a:p>
        </p:txBody>
      </p:sp>
      <p:sp>
        <p:nvSpPr>
          <p:cNvPr id="7" name="Shape 4"/>
          <p:cNvSpPr/>
          <p:nvPr/>
        </p:nvSpPr>
        <p:spPr>
          <a:xfrm>
            <a:off x="4617720" y="1600200"/>
            <a:ext cx="384048" cy="384048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9892" y="1692372"/>
            <a:ext cx="199705" cy="199705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120640" y="1563624"/>
            <a:ext cx="6568135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4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Community, campus, family</a:t>
            </a:r>
            <a:endParaRPr lang="en-US" sz="1440" dirty="0"/>
          </a:p>
        </p:txBody>
      </p:sp>
      <p:sp>
        <p:nvSpPr>
          <p:cNvPr id="10" name="Text 6"/>
          <p:cNvSpPr/>
          <p:nvPr/>
        </p:nvSpPr>
        <p:spPr>
          <a:xfrm>
            <a:off x="5120640" y="1847088"/>
            <a:ext cx="656813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Support student societies, culture, sport and wellbeing; develop the student club and sports hall; give students a voice on university boards.</a:t>
            </a:r>
            <a:endParaRPr lang="en-US" sz="1240" dirty="0"/>
          </a:p>
        </p:txBody>
      </p:sp>
      <p:sp>
        <p:nvSpPr>
          <p:cNvPr id="11" name="Shape 7"/>
          <p:cNvSpPr/>
          <p:nvPr/>
        </p:nvSpPr>
        <p:spPr>
          <a:xfrm>
            <a:off x="4617720" y="2633472"/>
            <a:ext cx="384048" cy="384048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9892" y="2725644"/>
            <a:ext cx="199705" cy="199705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5120640" y="2596896"/>
            <a:ext cx="6568135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4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Successful progression through studies</a:t>
            </a:r>
            <a:endParaRPr lang="en-US" sz="1440" dirty="0"/>
          </a:p>
        </p:txBody>
      </p:sp>
      <p:sp>
        <p:nvSpPr>
          <p:cNvPr id="14" name="Text 9"/>
          <p:cNvSpPr/>
          <p:nvPr/>
        </p:nvSpPr>
        <p:spPr>
          <a:xfrm>
            <a:off x="5120640" y="2880360"/>
            <a:ext cx="656813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Connect tutoring, mentoring, induction and counselling with the Job Centre; digital support for teaching.</a:t>
            </a:r>
            <a:endParaRPr lang="en-US" sz="1240" dirty="0"/>
          </a:p>
        </p:txBody>
      </p:sp>
      <p:sp>
        <p:nvSpPr>
          <p:cNvPr id="15" name="Shape 10"/>
          <p:cNvSpPr/>
          <p:nvPr/>
        </p:nvSpPr>
        <p:spPr>
          <a:xfrm>
            <a:off x="4617720" y="3666744"/>
            <a:ext cx="384048" cy="384048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09892" y="3758916"/>
            <a:ext cx="199705" cy="199705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5120640" y="3630168"/>
            <a:ext cx="6568135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4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Quality, flexible study</a:t>
            </a:r>
            <a:endParaRPr lang="en-US" sz="1440" dirty="0"/>
          </a:p>
        </p:txBody>
      </p:sp>
      <p:sp>
        <p:nvSpPr>
          <p:cNvPr id="18" name="Text 12"/>
          <p:cNvSpPr/>
          <p:nvPr/>
        </p:nvSpPr>
        <p:spPr>
          <a:xfrm>
            <a:off x="5120640" y="3913632"/>
            <a:ext cx="656813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Up-to-date, attractive programmes that respond to practice, shaped by student and employer feedback.</a:t>
            </a:r>
            <a:endParaRPr lang="en-US" sz="1240" dirty="0"/>
          </a:p>
        </p:txBody>
      </p:sp>
      <p:sp>
        <p:nvSpPr>
          <p:cNvPr id="19" name="Shape 13"/>
          <p:cNvSpPr/>
          <p:nvPr/>
        </p:nvSpPr>
        <p:spPr>
          <a:xfrm>
            <a:off x="4617720" y="4700016"/>
            <a:ext cx="384048" cy="384048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9892" y="4792188"/>
            <a:ext cx="199705" cy="199705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5120640" y="4663440"/>
            <a:ext cx="6568135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4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Students in projects and companies</a:t>
            </a:r>
            <a:endParaRPr lang="en-US" sz="1440" dirty="0"/>
          </a:p>
        </p:txBody>
      </p:sp>
      <p:sp>
        <p:nvSpPr>
          <p:cNvPr id="22" name="Text 15"/>
          <p:cNvSpPr/>
          <p:nvPr/>
        </p:nvSpPr>
        <p:spPr>
          <a:xfrm>
            <a:off x="5120640" y="4946904"/>
            <a:ext cx="656813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Involve students in research teams and real briefs from companies, cities and hospitals — linked with the Czech Management Association.</a:t>
            </a:r>
            <a:endParaRPr lang="en-US" sz="1240" dirty="0"/>
          </a:p>
        </p:txBody>
      </p:sp>
      <p:sp>
        <p:nvSpPr>
          <p:cNvPr id="23" name="Shape 16"/>
          <p:cNvSpPr/>
          <p:nvPr/>
        </p:nvSpPr>
        <p:spPr>
          <a:xfrm>
            <a:off x="4617720" y="5779008"/>
            <a:ext cx="7071055" cy="621792"/>
          </a:xfrm>
          <a:prstGeom prst="roundRect">
            <a:avLst>
              <a:gd name="adj" fmla="val 11765"/>
            </a:avLst>
          </a:prstGeom>
          <a:solidFill>
            <a:srgbClr val="F0801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4" name="Text 17"/>
          <p:cNvSpPr/>
          <p:nvPr/>
        </p:nvSpPr>
        <p:spPr>
          <a:xfrm>
            <a:off x="4846320" y="5779008"/>
            <a:ext cx="6613855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b="1" i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Ambition for 2030: managed growth in student numbers while maintaining quality and completion rates.</a:t>
            </a:r>
            <a:endParaRPr lang="en-US" sz="1380" dirty="0"/>
          </a:p>
        </p:txBody>
      </p:sp>
      <p:pic>
        <p:nvPicPr>
          <p:cNvPr id="25" name="Image 5" descr="/home/claude/assets/utb-logo-whit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26" name="Text 18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TOMAS BATA UNIVERSITY IN ZLÍN</a:t>
            </a:r>
            <a:endParaRPr lang="en-US" sz="700" dirty="0"/>
          </a:p>
        </p:txBody>
      </p:sp>
      <p:sp>
        <p:nvSpPr>
          <p:cNvPr id="27" name="Text 19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26</a:t>
            </a:r>
            <a:endParaRPr lang="en-US" sz="117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2511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ceremony.jpg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6879366" y="-3145814"/>
            <a:ext cx="10937128" cy="10059231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231082" y="0"/>
            <a:ext cx="3864627" cy="5250873"/>
          </a:xfrm>
          <a:prstGeom prst="rect">
            <a:avLst/>
          </a:prstGeom>
          <a:solidFill>
            <a:srgbClr val="25113F">
              <a:alpha val="58000"/>
            </a:srgbClr>
          </a:solidFill>
          <a:ln/>
        </p:spPr>
        <p:txBody>
          <a:bodyPr/>
          <a:lstStyle/>
          <a:p>
            <a:endParaRPr lang="cs-CZ" dirty="0"/>
          </a:p>
        </p:txBody>
      </p:sp>
      <p:sp>
        <p:nvSpPr>
          <p:cNvPr id="4" name="Text 1"/>
          <p:cNvSpPr/>
          <p:nvPr/>
        </p:nvSpPr>
        <p:spPr>
          <a:xfrm>
            <a:off x="429768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PILLAR 3 · COMMITMENTS TO 2030</a:t>
            </a:r>
            <a:endParaRPr lang="en-US" sz="1380" dirty="0"/>
          </a:p>
        </p:txBody>
      </p:sp>
      <p:sp>
        <p:nvSpPr>
          <p:cNvPr id="5" name="Text 2"/>
          <p:cNvSpPr/>
          <p:nvPr/>
        </p:nvSpPr>
        <p:spPr>
          <a:xfrm>
            <a:off x="4297680" y="676656"/>
            <a:ext cx="7391095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20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Research excellence, doctoral studies and open science</a:t>
            </a:r>
            <a:endParaRPr lang="en-US" sz="2090" dirty="0"/>
          </a:p>
        </p:txBody>
      </p:sp>
      <p:sp>
        <p:nvSpPr>
          <p:cNvPr id="6" name="Text 3"/>
          <p:cNvSpPr/>
          <p:nvPr/>
        </p:nvSpPr>
        <p:spPr>
          <a:xfrm>
            <a:off x="4297680" y="1481328"/>
            <a:ext cx="739109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2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Focus on areas where UTB can be scientifically respected and useful to society.</a:t>
            </a:r>
            <a:endParaRPr lang="en-US" sz="1320" dirty="0"/>
          </a:p>
        </p:txBody>
      </p:sp>
      <p:pic>
        <p:nvPicPr>
          <p:cNvPr id="25" name="Image 5" descr="/home/claude/assets/utb-logo-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26" name="Text 18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TOMAS BATA UNIVERSITY IN ZLÍN</a:t>
            </a:r>
            <a:endParaRPr lang="en-US" sz="700" dirty="0"/>
          </a:p>
        </p:txBody>
      </p:sp>
      <p:sp>
        <p:nvSpPr>
          <p:cNvPr id="27" name="Text 19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26</a:t>
            </a:r>
            <a:endParaRPr lang="en-US" sz="117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2511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ceremony.jpg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393192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3931920" cy="6858000"/>
          </a:xfrm>
          <a:prstGeom prst="rect">
            <a:avLst/>
          </a:prstGeom>
          <a:solidFill>
            <a:srgbClr val="25113F">
              <a:alpha val="58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Text 1"/>
          <p:cNvSpPr/>
          <p:nvPr/>
        </p:nvSpPr>
        <p:spPr>
          <a:xfrm>
            <a:off x="429768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PILLAR 3 · COMMITMENTS TO 2030</a:t>
            </a:r>
            <a:endParaRPr lang="en-US" sz="1380" dirty="0"/>
          </a:p>
        </p:txBody>
      </p:sp>
      <p:sp>
        <p:nvSpPr>
          <p:cNvPr id="5" name="Text 2"/>
          <p:cNvSpPr/>
          <p:nvPr/>
        </p:nvSpPr>
        <p:spPr>
          <a:xfrm>
            <a:off x="4297680" y="676656"/>
            <a:ext cx="7391095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20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Research excellence, doctoral studies and open science</a:t>
            </a:r>
            <a:endParaRPr lang="en-US" sz="2090" dirty="0"/>
          </a:p>
        </p:txBody>
      </p:sp>
      <p:sp>
        <p:nvSpPr>
          <p:cNvPr id="6" name="Text 3"/>
          <p:cNvSpPr/>
          <p:nvPr/>
        </p:nvSpPr>
        <p:spPr>
          <a:xfrm>
            <a:off x="4297680" y="1481328"/>
            <a:ext cx="739109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2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Focus on areas where UTB can be scientifically respected and useful to society.</a:t>
            </a:r>
            <a:endParaRPr lang="en-US" sz="1320" dirty="0"/>
          </a:p>
        </p:txBody>
      </p:sp>
      <p:sp>
        <p:nvSpPr>
          <p:cNvPr id="7" name="Shape 4"/>
          <p:cNvSpPr/>
          <p:nvPr/>
        </p:nvSpPr>
        <p:spPr>
          <a:xfrm>
            <a:off x="4297680" y="2084832"/>
            <a:ext cx="384048" cy="384048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9852" y="2177004"/>
            <a:ext cx="199705" cy="199705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4800600" y="2048256"/>
            <a:ext cx="688817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Excellence with impact</a:t>
            </a:r>
            <a:endParaRPr lang="en-US" sz="1380" dirty="0"/>
          </a:p>
        </p:txBody>
      </p:sp>
      <p:sp>
        <p:nvSpPr>
          <p:cNvPr id="10" name="Text 6"/>
          <p:cNvSpPr/>
          <p:nvPr/>
        </p:nvSpPr>
        <p:spPr>
          <a:xfrm>
            <a:off x="4800600" y="2331720"/>
            <a:ext cx="6888175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13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Renew the M1 incentive programme. Set an annual quality plan: M1 and M2 results, Q1/D1 publications, citation and societal impact. Work with excellent teams. Strengthen UTB leadership's voice in national bodies.</a:t>
            </a:r>
            <a:endParaRPr lang="en-US" sz="1130" dirty="0"/>
          </a:p>
        </p:txBody>
      </p:sp>
      <p:sp>
        <p:nvSpPr>
          <p:cNvPr id="11" name="Shape 7"/>
          <p:cNvSpPr/>
          <p:nvPr/>
        </p:nvSpPr>
        <p:spPr>
          <a:xfrm>
            <a:off x="4297680" y="3035808"/>
            <a:ext cx="384048" cy="384048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9852" y="3127980"/>
            <a:ext cx="199705" cy="199705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4800600" y="2999232"/>
            <a:ext cx="688817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Professional project support</a:t>
            </a:r>
            <a:endParaRPr lang="en-US" sz="1380" dirty="0"/>
          </a:p>
        </p:txBody>
      </p:sp>
      <p:sp>
        <p:nvSpPr>
          <p:cNvPr id="14" name="Text 9"/>
          <p:cNvSpPr/>
          <p:nvPr/>
        </p:nvSpPr>
        <p:spPr>
          <a:xfrm>
            <a:off x="4800600" y="3282696"/>
            <a:ext cx="6888175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13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Strengthen mentoring for investigators. Develop international consortia and attract foreign and returning talent. Build an international campus and AI infrastructure to win excellent teams.</a:t>
            </a:r>
            <a:endParaRPr lang="en-US" sz="1130" dirty="0"/>
          </a:p>
        </p:txBody>
      </p:sp>
      <p:pic>
        <p:nvPicPr>
          <p:cNvPr id="25" name="Image 5" descr="/home/claude/assets/utb-logo-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26" name="Text 18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TOMAS BATA UNIVERSITY IN ZLÍN</a:t>
            </a:r>
            <a:endParaRPr lang="en-US" sz="700" dirty="0"/>
          </a:p>
        </p:txBody>
      </p:sp>
      <p:sp>
        <p:nvSpPr>
          <p:cNvPr id="27" name="Text 19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26</a:t>
            </a:r>
            <a:endParaRPr lang="en-US" sz="117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2511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ceremony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393192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3931920" cy="6858000"/>
          </a:xfrm>
          <a:prstGeom prst="rect">
            <a:avLst/>
          </a:prstGeom>
          <a:solidFill>
            <a:srgbClr val="25113F">
              <a:alpha val="58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Text 1"/>
          <p:cNvSpPr/>
          <p:nvPr/>
        </p:nvSpPr>
        <p:spPr>
          <a:xfrm>
            <a:off x="429768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PILLAR 3 · COMMITMENTS TO 2030</a:t>
            </a:r>
            <a:endParaRPr lang="en-US" sz="1380" dirty="0"/>
          </a:p>
        </p:txBody>
      </p:sp>
      <p:sp>
        <p:nvSpPr>
          <p:cNvPr id="5" name="Text 2"/>
          <p:cNvSpPr/>
          <p:nvPr/>
        </p:nvSpPr>
        <p:spPr>
          <a:xfrm>
            <a:off x="4297680" y="676656"/>
            <a:ext cx="7391095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20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Research excellence, doctoral studies and open science</a:t>
            </a:r>
            <a:endParaRPr lang="en-US" sz="2090" dirty="0"/>
          </a:p>
        </p:txBody>
      </p:sp>
      <p:sp>
        <p:nvSpPr>
          <p:cNvPr id="6" name="Text 3"/>
          <p:cNvSpPr/>
          <p:nvPr/>
        </p:nvSpPr>
        <p:spPr>
          <a:xfrm>
            <a:off x="4297680" y="1481328"/>
            <a:ext cx="739109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2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Focus on areas where UTB can be scientifically respected and useful to society.</a:t>
            </a:r>
            <a:endParaRPr lang="en-US" sz="1320" dirty="0"/>
          </a:p>
        </p:txBody>
      </p:sp>
      <p:sp>
        <p:nvSpPr>
          <p:cNvPr id="7" name="Shape 4"/>
          <p:cNvSpPr/>
          <p:nvPr/>
        </p:nvSpPr>
        <p:spPr>
          <a:xfrm>
            <a:off x="4297680" y="2084832"/>
            <a:ext cx="384048" cy="384048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9852" y="2177004"/>
            <a:ext cx="199705" cy="199705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4800600" y="2048256"/>
            <a:ext cx="688817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Excellence with impact</a:t>
            </a:r>
            <a:endParaRPr lang="en-US" sz="1380" dirty="0"/>
          </a:p>
        </p:txBody>
      </p:sp>
      <p:sp>
        <p:nvSpPr>
          <p:cNvPr id="10" name="Text 6"/>
          <p:cNvSpPr/>
          <p:nvPr/>
        </p:nvSpPr>
        <p:spPr>
          <a:xfrm>
            <a:off x="4800600" y="2331720"/>
            <a:ext cx="6888175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13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Renew the M1 incentive programme. Set an annual quality plan: M1 and M2 results, Q1/D1 publications, citation and societal impact. Work with excellent teams. Strengthen UTB leadership's voice in national bodies.</a:t>
            </a:r>
            <a:endParaRPr lang="en-US" sz="1130" dirty="0"/>
          </a:p>
        </p:txBody>
      </p:sp>
      <p:sp>
        <p:nvSpPr>
          <p:cNvPr id="11" name="Shape 7"/>
          <p:cNvSpPr/>
          <p:nvPr/>
        </p:nvSpPr>
        <p:spPr>
          <a:xfrm>
            <a:off x="4297680" y="3035808"/>
            <a:ext cx="384048" cy="384048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9852" y="3127980"/>
            <a:ext cx="199705" cy="199705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4800600" y="2999232"/>
            <a:ext cx="688817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Professional project support</a:t>
            </a:r>
            <a:endParaRPr lang="en-US" sz="1380" dirty="0"/>
          </a:p>
        </p:txBody>
      </p:sp>
      <p:sp>
        <p:nvSpPr>
          <p:cNvPr id="14" name="Text 9"/>
          <p:cNvSpPr/>
          <p:nvPr/>
        </p:nvSpPr>
        <p:spPr>
          <a:xfrm>
            <a:off x="4800600" y="3282696"/>
            <a:ext cx="6888175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13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Strengthen mentoring for investigators. Develop international consortia and attract foreign and returning talent. Build an international campus and AI infrastructure to win excellent teams.</a:t>
            </a:r>
            <a:endParaRPr lang="en-US" sz="1130" dirty="0"/>
          </a:p>
        </p:txBody>
      </p:sp>
      <p:sp>
        <p:nvSpPr>
          <p:cNvPr id="15" name="Shape 10"/>
          <p:cNvSpPr/>
          <p:nvPr/>
        </p:nvSpPr>
        <p:spPr>
          <a:xfrm>
            <a:off x="4297680" y="3986784"/>
            <a:ext cx="384048" cy="384048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9852" y="4078956"/>
            <a:ext cx="199705" cy="199705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4800600" y="3950208"/>
            <a:ext cx="688817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Baťa Doctoral School</a:t>
            </a:r>
            <a:endParaRPr lang="en-US" sz="1380" dirty="0"/>
          </a:p>
        </p:txBody>
      </p:sp>
      <p:sp>
        <p:nvSpPr>
          <p:cNvPr id="18" name="Text 12"/>
          <p:cNvSpPr/>
          <p:nvPr/>
        </p:nvSpPr>
        <p:spPr>
          <a:xfrm>
            <a:off x="4800600" y="4233672"/>
            <a:ext cx="6888175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13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Share courses in methodology, academic writing, ethics and transferable skills. Involve doctoral students in R&amp;D teams as junior colleagues.</a:t>
            </a:r>
            <a:endParaRPr lang="en-US" sz="1130" dirty="0"/>
          </a:p>
        </p:txBody>
      </p:sp>
      <p:sp>
        <p:nvSpPr>
          <p:cNvPr id="19" name="Shape 13"/>
          <p:cNvSpPr/>
          <p:nvPr/>
        </p:nvSpPr>
        <p:spPr>
          <a:xfrm>
            <a:off x="4297680" y="4937760"/>
            <a:ext cx="384048" cy="384048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89852" y="5029932"/>
            <a:ext cx="199705" cy="199705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4800600" y="4901184"/>
            <a:ext cx="688817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 science and integrity</a:t>
            </a:r>
            <a:endParaRPr lang="en-US" sz="1380" dirty="0"/>
          </a:p>
        </p:txBody>
      </p:sp>
      <p:sp>
        <p:nvSpPr>
          <p:cNvPr id="22" name="Text 15"/>
          <p:cNvSpPr/>
          <p:nvPr/>
        </p:nvSpPr>
        <p:spPr>
          <a:xfrm>
            <a:off x="4800600" y="5184648"/>
            <a:ext cx="6888175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13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 open publishing, FAIR data, data stewards and research data management plans. Assess quality with regard to the field and real contribution.</a:t>
            </a:r>
            <a:endParaRPr lang="en-US" sz="1130" dirty="0"/>
          </a:p>
        </p:txBody>
      </p:sp>
      <p:sp>
        <p:nvSpPr>
          <p:cNvPr id="23" name="Shape 16"/>
          <p:cNvSpPr/>
          <p:nvPr/>
        </p:nvSpPr>
        <p:spPr>
          <a:xfrm>
            <a:off x="4297680" y="5943600"/>
            <a:ext cx="7391095" cy="566928"/>
          </a:xfrm>
          <a:prstGeom prst="roundRect">
            <a:avLst>
              <a:gd name="adj" fmla="val 9677"/>
            </a:avLst>
          </a:prstGeom>
          <a:solidFill>
            <a:srgbClr val="F0801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4" name="Text 17"/>
          <p:cNvSpPr/>
          <p:nvPr/>
        </p:nvSpPr>
        <p:spPr>
          <a:xfrm>
            <a:off x="4462272" y="5943600"/>
            <a:ext cx="7061911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i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Goal: move UTB from category C to B and grow the share of excellent teams with international impact.</a:t>
            </a:r>
            <a:endParaRPr lang="en-US" sz="1300" dirty="0"/>
          </a:p>
        </p:txBody>
      </p:sp>
      <p:pic>
        <p:nvPicPr>
          <p:cNvPr id="25" name="Image 5" descr="/home/claude/assets/utb-logo-whit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26" name="Text 18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TOMAS BATA UNIVERSITY IN ZLÍN</a:t>
            </a:r>
            <a:endParaRPr lang="en-US" sz="700" dirty="0"/>
          </a:p>
        </p:txBody>
      </p:sp>
      <p:sp>
        <p:nvSpPr>
          <p:cNvPr id="27" name="Text 19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26</a:t>
            </a:r>
            <a:endParaRPr lang="en-US" sz="117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4F0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SHARED INFRASTRUCTURE · COMMITMENTS TO 2030</a:t>
            </a:r>
            <a:endParaRPr lang="en-US" sz="138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9144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Investing in facilities across UTB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133856"/>
            <a:ext cx="10241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Housing, sport, community life and long-term planning as part of a quality university that attracts new students.</a:t>
            </a:r>
            <a:endParaRPr lang="en-US" sz="1380" dirty="0"/>
          </a:p>
        </p:txBody>
      </p:sp>
      <p:pic>
        <p:nvPicPr>
          <p:cNvPr id="29" name="Image 4" descr="/home/claude/assets/utb-logo-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30" name="Text 23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TOMAS BATA UNIVERSITY IN ZLÍN</a:t>
            </a:r>
            <a:endParaRPr lang="en-US" sz="700" dirty="0"/>
          </a:p>
        </p:txBody>
      </p:sp>
      <p:sp>
        <p:nvSpPr>
          <p:cNvPr id="31" name="Text 24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26</a:t>
            </a:r>
            <a:endParaRPr lang="en-US" sz="117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4F0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SHARED INFRASTRUCTURE · COMMITMENTS TO 2030</a:t>
            </a:r>
            <a:endParaRPr lang="en-US" sz="138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9144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Investing in facilities across UTB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133856"/>
            <a:ext cx="10241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Housing, sport, community life and long-term planning as part of a quality university that attracts new students.</a:t>
            </a:r>
            <a:endParaRPr lang="en-US" sz="1380" dirty="0"/>
          </a:p>
        </p:txBody>
      </p:sp>
      <p:sp>
        <p:nvSpPr>
          <p:cNvPr id="5" name="Shape 3"/>
          <p:cNvSpPr/>
          <p:nvPr/>
        </p:nvSpPr>
        <p:spPr>
          <a:xfrm>
            <a:off x="502920" y="1627632"/>
            <a:ext cx="5455768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76200" dist="25400" dir="5400000" algn="bl" rotWithShape="0">
              <a:srgbClr val="5B4A82">
                <a:alpha val="10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6" name="Text 4"/>
          <p:cNvSpPr/>
          <p:nvPr/>
        </p:nvSpPr>
        <p:spPr>
          <a:xfrm>
            <a:off x="685800" y="1773936"/>
            <a:ext cx="457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80" b="1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980" dirty="0"/>
          </a:p>
        </p:txBody>
      </p:sp>
      <p:sp>
        <p:nvSpPr>
          <p:cNvPr id="7" name="Shape 5"/>
          <p:cNvSpPr/>
          <p:nvPr/>
        </p:nvSpPr>
        <p:spPr>
          <a:xfrm>
            <a:off x="5391760" y="1773936"/>
            <a:ext cx="384048" cy="384048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3931" y="1866108"/>
            <a:ext cx="199705" cy="199705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722376" y="2130552"/>
            <a:ext cx="5016856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44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 club and sports hall</a:t>
            </a:r>
            <a:endParaRPr lang="en-US" sz="1440" dirty="0"/>
          </a:p>
        </p:txBody>
      </p:sp>
      <p:sp>
        <p:nvSpPr>
          <p:cNvPr id="10" name="Text 7"/>
          <p:cNvSpPr/>
          <p:nvPr/>
        </p:nvSpPr>
        <p:spPr>
          <a:xfrm>
            <a:off x="722376" y="2366682"/>
            <a:ext cx="4961260" cy="8611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21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Secure funding and build the U5 hall — Ministry of Education, Zlín Region, Active Region. Complete the renovation and fit-out of the Garni U19 club. Set up stable, efficient operating models for both.</a:t>
            </a:r>
            <a:endParaRPr lang="en-US" sz="1210" dirty="0"/>
          </a:p>
        </p:txBody>
      </p:sp>
      <p:sp>
        <p:nvSpPr>
          <p:cNvPr id="11" name="Shape 8"/>
          <p:cNvSpPr/>
          <p:nvPr/>
        </p:nvSpPr>
        <p:spPr>
          <a:xfrm>
            <a:off x="6233008" y="1627632"/>
            <a:ext cx="5455768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76200" dist="25400" dir="5400000" algn="bl" rotWithShape="0">
              <a:srgbClr val="5B4A82">
                <a:alpha val="10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12" name="Text 9"/>
          <p:cNvSpPr/>
          <p:nvPr/>
        </p:nvSpPr>
        <p:spPr>
          <a:xfrm>
            <a:off x="6415888" y="1773936"/>
            <a:ext cx="457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80" b="1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980" dirty="0"/>
          </a:p>
        </p:txBody>
      </p:sp>
      <p:sp>
        <p:nvSpPr>
          <p:cNvPr id="13" name="Shape 10"/>
          <p:cNvSpPr/>
          <p:nvPr/>
        </p:nvSpPr>
        <p:spPr>
          <a:xfrm>
            <a:off x="11121847" y="1773936"/>
            <a:ext cx="384048" cy="384048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14019" y="1866108"/>
            <a:ext cx="199705" cy="199705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6452464" y="2130552"/>
            <a:ext cx="5016856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4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U3 Růmy dormitory · 158 beds</a:t>
            </a:r>
            <a:endParaRPr lang="en-US" sz="1440" dirty="0"/>
          </a:p>
        </p:txBody>
      </p:sp>
      <p:sp>
        <p:nvSpPr>
          <p:cNvPr id="16" name="Text 12"/>
          <p:cNvSpPr/>
          <p:nvPr/>
        </p:nvSpPr>
        <p:spPr>
          <a:xfrm>
            <a:off x="6452464" y="2542032"/>
            <a:ext cx="5016856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21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Consider PPP financing only if clearly advantageous and without risk to UTB's financial stability.</a:t>
            </a:r>
            <a:endParaRPr lang="en-US" sz="1210" dirty="0"/>
          </a:p>
        </p:txBody>
      </p:sp>
      <p:pic>
        <p:nvPicPr>
          <p:cNvPr id="29" name="Image 4" descr="/home/claude/assets/utb-logo-transpare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30" name="Text 23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TOMAS BATA UNIVERSITY IN ZLÍN</a:t>
            </a:r>
            <a:endParaRPr lang="en-US" sz="700" dirty="0"/>
          </a:p>
        </p:txBody>
      </p:sp>
      <p:sp>
        <p:nvSpPr>
          <p:cNvPr id="31" name="Text 24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26</a:t>
            </a:r>
            <a:endParaRPr lang="en-US" sz="117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11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84048"/>
            <a:ext cx="49377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300" b="1" i="0" spc="200">
                <a:solidFill>
                  <a:srgbClr val="F08018"/>
                </a:solidFill>
                <a:latin typeface="Arial"/>
              </a:rPr>
              <a:t>U5 SPORTS HALL · COMMITMENTS TO 2030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713232"/>
            <a:ext cx="4937760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2600" b="1" i="0">
                <a:solidFill>
                  <a:srgbClr val="FFFFFF"/>
                </a:solidFill>
                <a:latin typeface="Arial"/>
              </a:rPr>
              <a:t>U5 multi-purpose sports hall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572768"/>
            <a:ext cx="484632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350" b="0" i="0">
                <a:solidFill>
                  <a:srgbClr val="BBA9DA"/>
                </a:solidFill>
                <a:latin typeface="Arial"/>
              </a:rPr>
              <a:t>A multi-purpose indoor sports hall on the U5 campus — for university sport, academic championships and international events.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2651760"/>
            <a:ext cx="484632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2200" b="1" i="0">
                <a:solidFill>
                  <a:srgbClr val="F08018"/>
                </a:solidFill>
                <a:latin typeface="Arial"/>
              </a:rPr>
              <a:t>44 × 22 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3063240"/>
            <a:ext cx="4846320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200" b="0" i="0">
                <a:solidFill>
                  <a:srgbClr val="BBA9DA"/>
                </a:solidFill>
                <a:latin typeface="Arial"/>
              </a:rPr>
              <a:t>playing area: handball, basketball, volleyball, floorball, tennis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3456432"/>
            <a:ext cx="484632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2200" b="1" i="0">
                <a:solidFill>
                  <a:srgbClr val="F08018"/>
                </a:solidFill>
                <a:latin typeface="Arial"/>
              </a:rPr>
              <a:t>10.5 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3867911"/>
            <a:ext cx="4846320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200" b="0" i="0">
                <a:solidFill>
                  <a:srgbClr val="BBA9DA"/>
                </a:solidFill>
                <a:latin typeface="Arial"/>
              </a:rPr>
              <a:t>clear height, spectator stand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4261104"/>
            <a:ext cx="484632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2200" b="1" i="0">
                <a:solidFill>
                  <a:srgbClr val="F08018"/>
                </a:solidFill>
                <a:latin typeface="Arial"/>
              </a:rPr>
              <a:t>CZK 150 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4672584"/>
            <a:ext cx="4846320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200" b="0" i="0">
                <a:solidFill>
                  <a:srgbClr val="BBA9DA"/>
                </a:solidFill>
                <a:latin typeface="Arial"/>
              </a:rPr>
              <a:t>total investment cost excl. VAT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5477256"/>
            <a:ext cx="4846320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200" b="0" i="0">
                <a:solidFill>
                  <a:srgbClr val="BBA9DA"/>
                </a:solidFill>
                <a:latin typeface="Arial"/>
              </a:rPr>
              <a:t>construction; building permit issued 08/2025</a:t>
            </a:r>
          </a:p>
        </p:txBody>
      </p:sp>
      <p:pic>
        <p:nvPicPr>
          <p:cNvPr id="13" name="Picture 12" descr="hall_ex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280" y="502920"/>
            <a:ext cx="6016752" cy="3008376"/>
          </a:xfrm>
          <a:prstGeom prst="rect">
            <a:avLst/>
          </a:prstGeom>
        </p:spPr>
      </p:pic>
      <p:pic>
        <p:nvPicPr>
          <p:cNvPr id="14" name="Picture 13" descr="hall_in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280" y="3675887"/>
            <a:ext cx="2926080" cy="1828800"/>
          </a:xfrm>
          <a:prstGeom prst="rect">
            <a:avLst/>
          </a:prstGeom>
        </p:spPr>
      </p:pic>
      <p:pic>
        <p:nvPicPr>
          <p:cNvPr id="15" name="Picture 14" descr="hall_ext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9952" y="3675887"/>
            <a:ext cx="2926080" cy="18288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669280" y="5614416"/>
            <a:ext cx="6016752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000" b="0" i="1">
                <a:solidFill>
                  <a:srgbClr val="BBA9DA"/>
                </a:solidFill>
                <a:latin typeface="Arial"/>
              </a:rPr>
              <a:t>Visualisation: UTB investment plan annotation, 01/2026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700" b="1" i="0" spc="30">
                <a:solidFill>
                  <a:srgbClr val="FFFFFF"/>
                </a:solidFill>
                <a:latin typeface="Arial"/>
              </a:rPr>
              <a:t>TOMAS BATA UNIVERSITY IN ZLÍN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588752" y="6437376"/>
            <a:ext cx="109728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1170" b="0" i="0">
                <a:solidFill>
                  <a:srgbClr val="BBA9DA"/>
                </a:solidFill>
                <a:latin typeface="Arial"/>
              </a:rPr>
              <a:t>14 / 26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2511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deckgen/assets/spot19/exterior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512064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5120640" cy="6858000"/>
          </a:xfrm>
          <a:prstGeom prst="rect">
            <a:avLst/>
          </a:prstGeom>
          <a:solidFill>
            <a:srgbClr val="25113F">
              <a:alpha val="62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Text 1"/>
          <p:cNvSpPr/>
          <p:nvPr/>
        </p:nvSpPr>
        <p:spPr>
          <a:xfrm>
            <a:off x="553212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GARNI U19 STUDENT CLUB</a:t>
            </a:r>
            <a:endParaRPr lang="en-US" sz="1380" dirty="0"/>
          </a:p>
        </p:txBody>
      </p:sp>
      <p:sp>
        <p:nvSpPr>
          <p:cNvPr id="5" name="Text 2"/>
          <p:cNvSpPr/>
          <p:nvPr/>
        </p:nvSpPr>
        <p:spPr>
          <a:xfrm>
            <a:off x="5532120" y="676656"/>
            <a:ext cx="6156655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SPOT19 — vision for the new club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5532120" y="1444752"/>
            <a:ext cx="6156655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38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concrete form of the commitment to complete the Garni U19 club — a place to meet, a café and a venue for small student events right on campus.</a:t>
            </a:r>
            <a:endParaRPr lang="en-US" sz="1380" dirty="0"/>
          </a:p>
        </p:txBody>
      </p:sp>
      <p:pic>
        <p:nvPicPr>
          <p:cNvPr id="7" name="Image 1" descr="/home/claude/deckgen/assets/spot19/interior.jp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532120" y="2423160"/>
            <a:ext cx="6156655" cy="283464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5532120" y="2423160"/>
            <a:ext cx="6156655" cy="2834640"/>
          </a:xfrm>
          <a:prstGeom prst="roundRect">
            <a:avLst>
              <a:gd name="adj" fmla="val 1935"/>
            </a:avLst>
          </a:prstGeom>
          <a:ln w="25400">
            <a:solidFill>
              <a:srgbClr val="F0801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9" name="Text 5"/>
          <p:cNvSpPr/>
          <p:nvPr/>
        </p:nvSpPr>
        <p:spPr>
          <a:xfrm>
            <a:off x="5532120" y="5367528"/>
            <a:ext cx="615665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70" i="1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Interior visualisation — café and club concept for students</a:t>
            </a:r>
            <a:endParaRPr lang="en-US" sz="1170" dirty="0"/>
          </a:p>
        </p:txBody>
      </p:sp>
      <p:sp>
        <p:nvSpPr>
          <p:cNvPr id="10" name="Shape 6"/>
          <p:cNvSpPr/>
          <p:nvPr/>
        </p:nvSpPr>
        <p:spPr>
          <a:xfrm>
            <a:off x="5532120" y="5806440"/>
            <a:ext cx="6156655" cy="502920"/>
          </a:xfrm>
          <a:prstGeom prst="roundRect">
            <a:avLst>
              <a:gd name="adj" fmla="val 10909"/>
            </a:avLst>
          </a:prstGeom>
          <a:solidFill>
            <a:srgbClr val="F0801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1" name="Text 7"/>
          <p:cNvSpPr/>
          <p:nvPr/>
        </p:nvSpPr>
        <p:spPr>
          <a:xfrm>
            <a:off x="5669280" y="5806440"/>
            <a:ext cx="588233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40" b="1" i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of the 2030 commitments — follows on from “Sports hall and student club”.</a:t>
            </a:r>
            <a:endParaRPr lang="en-US" sz="1240" dirty="0"/>
          </a:p>
        </p:txBody>
      </p:sp>
      <p:pic>
        <p:nvPicPr>
          <p:cNvPr id="12" name="Image 2" descr="/home/claude/assets/utb-logo-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TOMAS BATA UNIVERSITY IN ZLÍN</a:t>
            </a:r>
            <a:endParaRPr lang="en-US" sz="700" dirty="0"/>
          </a:p>
        </p:txBody>
      </p:sp>
      <p:sp>
        <p:nvSpPr>
          <p:cNvPr id="14" name="Text 9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26</a:t>
            </a:r>
            <a:endParaRPr lang="en-US" sz="117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4F0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6576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UTB BENCHMARK · SUPPORTING THE INTERNATIONAL CAMPUS</a:t>
            </a:r>
            <a:endParaRPr lang="en-US" sz="138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9601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of foreign-language study</a:t>
            </a:r>
            <a:endParaRPr lang="en-US" sz="2200" dirty="0"/>
          </a:p>
        </p:txBody>
      </p:sp>
      <p:graphicFrame>
        <p:nvGraphicFramePr>
          <p:cNvPr id="7" name="chartMezinarodniKampus"/>
          <p:cNvGraphicFramePr/>
          <p:nvPr>
            <p:extLst>
              <p:ext uri="{D42A27DB-BD31-4B8C-83A1-F6EECF244321}">
                <p14:modId xmlns:p14="http://schemas.microsoft.com/office/powerpoint/2010/main" val="2237947423"/>
              </p:ext>
            </p:extLst>
          </p:nvPr>
        </p:nvGraphicFramePr>
        <p:xfrm>
          <a:off x="502920" y="1307810"/>
          <a:ext cx="11185855" cy="39959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Shape 5"/>
          <p:cNvSpPr/>
          <p:nvPr/>
        </p:nvSpPr>
        <p:spPr>
          <a:xfrm>
            <a:off x="502920" y="5687568"/>
            <a:ext cx="11185855" cy="548640"/>
          </a:xfrm>
          <a:prstGeom prst="roundRect">
            <a:avLst>
              <a:gd name="adj" fmla="val 10000"/>
            </a:avLst>
          </a:prstGeom>
          <a:solidFill>
            <a:srgbClr val="25113F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9" name="Text 6"/>
          <p:cNvSpPr/>
          <p:nvPr/>
        </p:nvSpPr>
        <p:spPr>
          <a:xfrm>
            <a:off x="731520" y="5687568"/>
            <a:ext cx="1072865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8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UTB's strategic shift: internationalisation beyond the 11,000-student strategy + systematic support for start-ups and spin-offs = an international campus with an investment partner.</a:t>
            </a:r>
            <a:endParaRPr lang="en-US" sz="1240" dirty="0"/>
          </a:p>
        </p:txBody>
      </p:sp>
      <p:pic>
        <p:nvPicPr>
          <p:cNvPr id="10" name="Image 0" descr="/home/claude/assets/utb-logo-transparen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TOMAS BATA UNIVERSITY IN ZLÍN</a:t>
            </a:r>
            <a:endParaRPr lang="en-US" sz="700" dirty="0"/>
          </a:p>
        </p:txBody>
      </p:sp>
      <p:sp>
        <p:nvSpPr>
          <p:cNvPr id="12" name="Text 8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26</a:t>
            </a:r>
            <a:endParaRPr lang="en-US" sz="117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4F0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SHARED INFRASTRUCTURE · COMMITMENTS TO 2030</a:t>
            </a:r>
            <a:endParaRPr lang="en-US" sz="138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9144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Investing in facilities across UTB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133856"/>
            <a:ext cx="10241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Housing, sport, community life and long-term planning as part of a quality university that attracts new students.</a:t>
            </a:r>
            <a:endParaRPr lang="en-US" sz="1380" dirty="0"/>
          </a:p>
        </p:txBody>
      </p:sp>
      <p:sp>
        <p:nvSpPr>
          <p:cNvPr id="5" name="Shape 3"/>
          <p:cNvSpPr/>
          <p:nvPr/>
        </p:nvSpPr>
        <p:spPr>
          <a:xfrm>
            <a:off x="502920" y="1627632"/>
            <a:ext cx="5455768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76200" dist="25400" dir="5400000" algn="bl" rotWithShape="0">
              <a:srgbClr val="5B4A82">
                <a:alpha val="10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6" name="Text 4"/>
          <p:cNvSpPr/>
          <p:nvPr/>
        </p:nvSpPr>
        <p:spPr>
          <a:xfrm>
            <a:off x="685800" y="1773936"/>
            <a:ext cx="457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80" b="1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980" dirty="0"/>
          </a:p>
        </p:txBody>
      </p:sp>
      <p:sp>
        <p:nvSpPr>
          <p:cNvPr id="7" name="Shape 5"/>
          <p:cNvSpPr/>
          <p:nvPr/>
        </p:nvSpPr>
        <p:spPr>
          <a:xfrm>
            <a:off x="5391760" y="1773936"/>
            <a:ext cx="384048" cy="384048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3931" y="1866108"/>
            <a:ext cx="199705" cy="199705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722376" y="2130552"/>
            <a:ext cx="5016856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4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Sports hall and student club</a:t>
            </a:r>
            <a:endParaRPr lang="en-US" sz="1440" dirty="0"/>
          </a:p>
        </p:txBody>
      </p:sp>
      <p:sp>
        <p:nvSpPr>
          <p:cNvPr id="10" name="Text 7"/>
          <p:cNvSpPr/>
          <p:nvPr/>
        </p:nvSpPr>
        <p:spPr>
          <a:xfrm>
            <a:off x="722376" y="2542032"/>
            <a:ext cx="5016856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21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Secure funding and build the hall between U55 and U5. Complete the renovation and fit-out of the Garni U19 club. Set up stable, efficient operating models for both.</a:t>
            </a:r>
            <a:endParaRPr lang="en-US" sz="1210" dirty="0"/>
          </a:p>
        </p:txBody>
      </p:sp>
      <p:sp>
        <p:nvSpPr>
          <p:cNvPr id="11" name="Shape 8"/>
          <p:cNvSpPr/>
          <p:nvPr/>
        </p:nvSpPr>
        <p:spPr>
          <a:xfrm>
            <a:off x="6233008" y="1627632"/>
            <a:ext cx="5455768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76200" dist="25400" dir="5400000" algn="bl" rotWithShape="0">
              <a:srgbClr val="5B4A82">
                <a:alpha val="10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12" name="Text 9"/>
          <p:cNvSpPr/>
          <p:nvPr/>
        </p:nvSpPr>
        <p:spPr>
          <a:xfrm>
            <a:off x="6415888" y="1773936"/>
            <a:ext cx="457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80" b="1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980" dirty="0"/>
          </a:p>
        </p:txBody>
      </p:sp>
      <p:sp>
        <p:nvSpPr>
          <p:cNvPr id="13" name="Shape 10"/>
          <p:cNvSpPr/>
          <p:nvPr/>
        </p:nvSpPr>
        <p:spPr>
          <a:xfrm>
            <a:off x="11121847" y="1773936"/>
            <a:ext cx="384048" cy="384048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14019" y="1866108"/>
            <a:ext cx="199705" cy="199705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6452464" y="2130552"/>
            <a:ext cx="5016856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4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U3 Růmy dormitory · 158 beds</a:t>
            </a:r>
            <a:endParaRPr lang="en-US" sz="1440" dirty="0"/>
          </a:p>
        </p:txBody>
      </p:sp>
      <p:sp>
        <p:nvSpPr>
          <p:cNvPr id="16" name="Text 12"/>
          <p:cNvSpPr/>
          <p:nvPr/>
        </p:nvSpPr>
        <p:spPr>
          <a:xfrm>
            <a:off x="6452464" y="2542032"/>
            <a:ext cx="5016856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21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Consider PPP financing only if clearly advantageous and without risk to UTB's financial stability.</a:t>
            </a:r>
            <a:endParaRPr lang="en-US" sz="1210" dirty="0"/>
          </a:p>
        </p:txBody>
      </p:sp>
      <p:sp>
        <p:nvSpPr>
          <p:cNvPr id="17" name="Shape 13"/>
          <p:cNvSpPr/>
          <p:nvPr/>
        </p:nvSpPr>
        <p:spPr>
          <a:xfrm>
            <a:off x="502920" y="3502152"/>
            <a:ext cx="5455768" cy="269748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76200" dist="25400" dir="5400000" algn="bl" rotWithShape="0">
              <a:srgbClr val="5B4A82">
                <a:alpha val="10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18" name="Text 14"/>
          <p:cNvSpPr/>
          <p:nvPr/>
        </p:nvSpPr>
        <p:spPr>
          <a:xfrm>
            <a:off x="685800" y="3648456"/>
            <a:ext cx="457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80" b="1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980" dirty="0"/>
          </a:p>
        </p:txBody>
      </p:sp>
      <p:sp>
        <p:nvSpPr>
          <p:cNvPr id="19" name="Shape 15"/>
          <p:cNvSpPr/>
          <p:nvPr/>
        </p:nvSpPr>
        <p:spPr>
          <a:xfrm>
            <a:off x="5391760" y="3648456"/>
            <a:ext cx="384048" cy="384048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2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3931" y="3740628"/>
            <a:ext cx="199705" cy="199705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722376" y="4005072"/>
            <a:ext cx="5016856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4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Preparing an international campus in Zlín</a:t>
            </a:r>
            <a:endParaRPr lang="en-US" sz="1440" dirty="0"/>
          </a:p>
        </p:txBody>
      </p:sp>
      <p:sp>
        <p:nvSpPr>
          <p:cNvPr id="22" name="Text 17"/>
          <p:cNvSpPr/>
          <p:nvPr/>
        </p:nvSpPr>
        <p:spPr>
          <a:xfrm>
            <a:off x="722376" y="4416552"/>
            <a:ext cx="5016856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21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Prepare a long-term international campus / university town project with the City of Zlín and the Zlín Region. Deliver only with a strategic investor. Review funding, operation and phasing. Address FMK centralisation and the growth potential of international study at the same time. Supporting data in the chart Funding of foreign-language study.</a:t>
            </a:r>
            <a:endParaRPr lang="en-US" sz="1210" dirty="0"/>
          </a:p>
        </p:txBody>
      </p:sp>
      <p:sp>
        <p:nvSpPr>
          <p:cNvPr id="23" name="Shape 18"/>
          <p:cNvSpPr/>
          <p:nvPr/>
        </p:nvSpPr>
        <p:spPr>
          <a:xfrm>
            <a:off x="6233008" y="3502152"/>
            <a:ext cx="5455768" cy="269748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76200" dist="25400" dir="5400000" algn="bl" rotWithShape="0">
              <a:srgbClr val="5B4A82">
                <a:alpha val="10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24" name="Text 19"/>
          <p:cNvSpPr/>
          <p:nvPr/>
        </p:nvSpPr>
        <p:spPr>
          <a:xfrm>
            <a:off x="6415888" y="3648456"/>
            <a:ext cx="457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80" b="1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980" dirty="0"/>
          </a:p>
        </p:txBody>
      </p:sp>
      <p:sp>
        <p:nvSpPr>
          <p:cNvPr id="25" name="Shape 20"/>
          <p:cNvSpPr/>
          <p:nvPr/>
        </p:nvSpPr>
        <p:spPr>
          <a:xfrm>
            <a:off x="11121847" y="3648456"/>
            <a:ext cx="384048" cy="384048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2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14019" y="3740628"/>
            <a:ext cx="199705" cy="199705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6452464" y="4005072"/>
            <a:ext cx="5016856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4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Master plan to 2035</a:t>
            </a:r>
            <a:endParaRPr lang="en-US" sz="1440" dirty="0"/>
          </a:p>
        </p:txBody>
      </p:sp>
      <p:sp>
        <p:nvSpPr>
          <p:cNvPr id="28" name="Text 22"/>
          <p:cNvSpPr/>
          <p:nvPr/>
        </p:nvSpPr>
        <p:spPr>
          <a:xfrm>
            <a:off x="6452464" y="4416552"/>
            <a:ext cx="5016856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21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Prepare an investment master plan to at least 2035. Assess the full building life cycle, use of space, energy and safety.</a:t>
            </a:r>
            <a:endParaRPr lang="en-US" sz="1210" dirty="0"/>
          </a:p>
        </p:txBody>
      </p:sp>
      <p:pic>
        <p:nvPicPr>
          <p:cNvPr id="29" name="Image 4" descr="/home/claude/assets/utb-logo-transparent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30" name="Text 23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TOMAS BATA UNIVERSITY IN ZLÍN</a:t>
            </a:r>
            <a:endParaRPr lang="en-US" sz="700" dirty="0"/>
          </a:p>
        </p:txBody>
      </p:sp>
      <p:sp>
        <p:nvSpPr>
          <p:cNvPr id="31" name="Text 24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26</a:t>
            </a:r>
            <a:endParaRPr lang="en-US" sz="117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2511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aula-banner.jpg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1695" cy="1481328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1481328"/>
          </a:xfrm>
          <a:prstGeom prst="rect">
            <a:avLst/>
          </a:prstGeom>
          <a:solidFill>
            <a:srgbClr val="1A0B2E">
              <a:alpha val="68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Shape 1"/>
          <p:cNvSpPr/>
          <p:nvPr/>
        </p:nvSpPr>
        <p:spPr>
          <a:xfrm>
            <a:off x="0" y="978408"/>
            <a:ext cx="12191695" cy="502920"/>
          </a:xfrm>
          <a:prstGeom prst="rect">
            <a:avLst/>
          </a:prstGeom>
          <a:solidFill>
            <a:srgbClr val="1A0B2E">
              <a:alpha val="45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5" name="Text 2"/>
          <p:cNvSpPr/>
          <p:nvPr/>
        </p:nvSpPr>
        <p:spPr>
          <a:xfrm>
            <a:off x="502920" y="329184"/>
            <a:ext cx="9144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b="1" kern="0" spc="200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FACULTY AND INFRASTRUCTURE DEVELOPMENT</a:t>
            </a:r>
            <a:endParaRPr lang="en-US" sz="1380" dirty="0"/>
          </a:p>
        </p:txBody>
      </p:sp>
      <p:sp>
        <p:nvSpPr>
          <p:cNvPr id="6" name="Text 3"/>
          <p:cNvSpPr/>
          <p:nvPr/>
        </p:nvSpPr>
        <p:spPr>
          <a:xfrm>
            <a:off x="502920" y="621792"/>
            <a:ext cx="1118585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matters for the faculties? Commitments to 2030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502920" y="1097280"/>
            <a:ext cx="1118585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20" dirty="0">
                <a:solidFill>
                  <a:srgbClr val="F0EA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Investment priorities based on the teaching, research and future needs of each unit.</a:t>
            </a:r>
            <a:endParaRPr lang="en-US" sz="1320" dirty="0"/>
          </a:p>
        </p:txBody>
      </p:sp>
      <p:pic>
        <p:nvPicPr>
          <p:cNvPr id="39" name="Image 7" descr="/home/claude/assets/utb-logo-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40" name="Text 30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TOMAS BATA UNIVERSITY IN ZLÍN</a:t>
            </a:r>
            <a:endParaRPr lang="en-US" sz="700" dirty="0"/>
          </a:p>
        </p:txBody>
      </p:sp>
      <p:sp>
        <p:nvSpPr>
          <p:cNvPr id="41" name="Text 31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26</a:t>
            </a:r>
            <a:endParaRPr lang="en-US" sz="117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2511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aula-banner.jpg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1695" cy="1481328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1481328"/>
          </a:xfrm>
          <a:prstGeom prst="rect">
            <a:avLst/>
          </a:prstGeom>
          <a:solidFill>
            <a:srgbClr val="1A0B2E">
              <a:alpha val="68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Shape 1"/>
          <p:cNvSpPr/>
          <p:nvPr/>
        </p:nvSpPr>
        <p:spPr>
          <a:xfrm>
            <a:off x="0" y="978408"/>
            <a:ext cx="12191695" cy="502920"/>
          </a:xfrm>
          <a:prstGeom prst="rect">
            <a:avLst/>
          </a:prstGeom>
          <a:solidFill>
            <a:srgbClr val="1A0B2E">
              <a:alpha val="45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5" name="Text 2"/>
          <p:cNvSpPr/>
          <p:nvPr/>
        </p:nvSpPr>
        <p:spPr>
          <a:xfrm>
            <a:off x="502920" y="329184"/>
            <a:ext cx="9144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b="1" kern="0" spc="200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FACULTY AND INFRASTRUCTURE DEVELOPMENT</a:t>
            </a:r>
            <a:endParaRPr lang="en-US" sz="1380" dirty="0"/>
          </a:p>
        </p:txBody>
      </p:sp>
      <p:sp>
        <p:nvSpPr>
          <p:cNvPr id="6" name="Text 3"/>
          <p:cNvSpPr/>
          <p:nvPr/>
        </p:nvSpPr>
        <p:spPr>
          <a:xfrm>
            <a:off x="502920" y="621792"/>
            <a:ext cx="1118585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matters for the faculties? Commitments to 2030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502920" y="1097280"/>
            <a:ext cx="1118585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20" dirty="0">
                <a:solidFill>
                  <a:srgbClr val="F0EA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Investment priorities based on the teaching, research and future needs of each unit.</a:t>
            </a:r>
            <a:endParaRPr lang="en-US" sz="1320" dirty="0"/>
          </a:p>
        </p:txBody>
      </p:sp>
      <p:sp>
        <p:nvSpPr>
          <p:cNvPr id="8" name="Shape 5"/>
          <p:cNvSpPr/>
          <p:nvPr/>
        </p:nvSpPr>
        <p:spPr>
          <a:xfrm>
            <a:off x="502920" y="1627632"/>
            <a:ext cx="3557930" cy="1920240"/>
          </a:xfrm>
          <a:prstGeom prst="roundRect">
            <a:avLst>
              <a:gd name="adj" fmla="val 3810"/>
            </a:avLst>
          </a:prstGeom>
          <a:solidFill>
            <a:srgbClr val="341A5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9" name="Shape 6"/>
          <p:cNvSpPr/>
          <p:nvPr/>
        </p:nvSpPr>
        <p:spPr>
          <a:xfrm>
            <a:off x="704088" y="1810512"/>
            <a:ext cx="402336" cy="402336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649" y="1907073"/>
            <a:ext cx="209215" cy="209215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216152" y="1810512"/>
            <a:ext cx="264353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3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FMK · centralisation</a:t>
            </a:r>
            <a:endParaRPr lang="en-US" sz="1380" dirty="0"/>
          </a:p>
        </p:txBody>
      </p:sp>
      <p:sp>
        <p:nvSpPr>
          <p:cNvPr id="12" name="Text 8"/>
          <p:cNvSpPr/>
          <p:nvPr/>
        </p:nvSpPr>
        <p:spPr>
          <a:xfrm>
            <a:off x="704088" y="2404872"/>
            <a:ext cx="3155594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7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Resolve the fragmentation of workplaces and studios. The new campus (new building) will free up capacity and support FMK's centralisation in central Zlín.</a:t>
            </a:r>
            <a:endParaRPr lang="en-US" sz="1170" dirty="0"/>
          </a:p>
        </p:txBody>
      </p:sp>
      <p:sp>
        <p:nvSpPr>
          <p:cNvPr id="13" name="Shape 9"/>
          <p:cNvSpPr/>
          <p:nvPr/>
        </p:nvSpPr>
        <p:spPr>
          <a:xfrm>
            <a:off x="4316882" y="1627632"/>
            <a:ext cx="3557930" cy="1920240"/>
          </a:xfrm>
          <a:prstGeom prst="roundRect">
            <a:avLst>
              <a:gd name="adj" fmla="val 3810"/>
            </a:avLst>
          </a:prstGeom>
          <a:solidFill>
            <a:srgbClr val="341A5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4" name="Shape 10"/>
          <p:cNvSpPr/>
          <p:nvPr/>
        </p:nvSpPr>
        <p:spPr>
          <a:xfrm>
            <a:off x="4518050" y="1810512"/>
            <a:ext cx="402336" cy="402336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4611" y="1907073"/>
            <a:ext cx="209215" cy="209215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5030114" y="1810512"/>
            <a:ext cx="264353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3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FT · completing U1</a:t>
            </a:r>
            <a:endParaRPr lang="en-US" sz="1380" dirty="0"/>
          </a:p>
        </p:txBody>
      </p:sp>
      <p:sp>
        <p:nvSpPr>
          <p:cNvPr id="17" name="Text 12"/>
          <p:cNvSpPr/>
          <p:nvPr/>
        </p:nvSpPr>
        <p:spPr>
          <a:xfrm>
            <a:off x="4518050" y="2404872"/>
            <a:ext cx="3155594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7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Complete the U1 fit-out and reach full operation in 2027. Tie the investment to the faculty's teaching and research needs.</a:t>
            </a:r>
            <a:endParaRPr lang="en-US" sz="1170" dirty="0"/>
          </a:p>
        </p:txBody>
      </p:sp>
      <p:sp>
        <p:nvSpPr>
          <p:cNvPr id="18" name="Shape 13"/>
          <p:cNvSpPr/>
          <p:nvPr/>
        </p:nvSpPr>
        <p:spPr>
          <a:xfrm>
            <a:off x="8130845" y="1627632"/>
            <a:ext cx="3557930" cy="1920240"/>
          </a:xfrm>
          <a:prstGeom prst="roundRect">
            <a:avLst>
              <a:gd name="adj" fmla="val 3810"/>
            </a:avLst>
          </a:prstGeom>
          <a:solidFill>
            <a:srgbClr val="341A5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9" name="Shape 14"/>
          <p:cNvSpPr/>
          <p:nvPr/>
        </p:nvSpPr>
        <p:spPr>
          <a:xfrm>
            <a:off x="8332013" y="1810512"/>
            <a:ext cx="402336" cy="402336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28573" y="1907073"/>
            <a:ext cx="209215" cy="209215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8844077" y="1810512"/>
            <a:ext cx="264353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3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FaME · renewing U2</a:t>
            </a:r>
            <a:endParaRPr lang="en-US" sz="1380" dirty="0"/>
          </a:p>
        </p:txBody>
      </p:sp>
      <p:sp>
        <p:nvSpPr>
          <p:cNvPr id="22" name="Text 16"/>
          <p:cNvSpPr/>
          <p:nvPr/>
        </p:nvSpPr>
        <p:spPr>
          <a:xfrm>
            <a:off x="8332013" y="2404872"/>
            <a:ext cx="3155594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7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Prepare the final renovation of U2 systems, fire safety, energy and layout (floors 2–5). Delivery in 2027–2029, subject to funding.</a:t>
            </a:r>
            <a:endParaRPr lang="en-US" sz="1170" dirty="0"/>
          </a:p>
        </p:txBody>
      </p:sp>
      <p:pic>
        <p:nvPicPr>
          <p:cNvPr id="39" name="Image 7" descr="/home/claude/assets/utb-logo-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40" name="Text 30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TOMAS BATA UNIVERSITY IN ZLÍN</a:t>
            </a:r>
            <a:endParaRPr lang="en-US" sz="700" dirty="0"/>
          </a:p>
        </p:txBody>
      </p:sp>
      <p:sp>
        <p:nvSpPr>
          <p:cNvPr id="41" name="Text 31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26</a:t>
            </a:r>
            <a:endParaRPr lang="en-US" sz="117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2511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aula-banner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1695" cy="1481328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1481328"/>
          </a:xfrm>
          <a:prstGeom prst="rect">
            <a:avLst/>
          </a:prstGeom>
          <a:solidFill>
            <a:srgbClr val="1A0B2E">
              <a:alpha val="68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Shape 1"/>
          <p:cNvSpPr/>
          <p:nvPr/>
        </p:nvSpPr>
        <p:spPr>
          <a:xfrm>
            <a:off x="0" y="978408"/>
            <a:ext cx="12191695" cy="502920"/>
          </a:xfrm>
          <a:prstGeom prst="rect">
            <a:avLst/>
          </a:prstGeom>
          <a:solidFill>
            <a:srgbClr val="1A0B2E">
              <a:alpha val="45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5" name="Text 2"/>
          <p:cNvSpPr/>
          <p:nvPr/>
        </p:nvSpPr>
        <p:spPr>
          <a:xfrm>
            <a:off x="502920" y="329184"/>
            <a:ext cx="9144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b="1" kern="0" spc="200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FACULTY AND INFRASTRUCTURE DEVELOPMENT</a:t>
            </a:r>
            <a:endParaRPr lang="en-US" sz="1380" dirty="0"/>
          </a:p>
        </p:txBody>
      </p:sp>
      <p:sp>
        <p:nvSpPr>
          <p:cNvPr id="6" name="Text 3"/>
          <p:cNvSpPr/>
          <p:nvPr/>
        </p:nvSpPr>
        <p:spPr>
          <a:xfrm>
            <a:off x="502920" y="621792"/>
            <a:ext cx="1118585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matters for the faculties? Commitments to 2030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502920" y="1097280"/>
            <a:ext cx="1118585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20" dirty="0">
                <a:solidFill>
                  <a:srgbClr val="F0EA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Investment priorities based on the teaching, research and future needs of each unit.</a:t>
            </a:r>
            <a:endParaRPr lang="en-US" sz="1320" dirty="0"/>
          </a:p>
        </p:txBody>
      </p:sp>
      <p:sp>
        <p:nvSpPr>
          <p:cNvPr id="8" name="Shape 5"/>
          <p:cNvSpPr/>
          <p:nvPr/>
        </p:nvSpPr>
        <p:spPr>
          <a:xfrm>
            <a:off x="502920" y="1627632"/>
            <a:ext cx="3557930" cy="1920240"/>
          </a:xfrm>
          <a:prstGeom prst="roundRect">
            <a:avLst>
              <a:gd name="adj" fmla="val 3810"/>
            </a:avLst>
          </a:prstGeom>
          <a:solidFill>
            <a:srgbClr val="341A5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9" name="Shape 6"/>
          <p:cNvSpPr/>
          <p:nvPr/>
        </p:nvSpPr>
        <p:spPr>
          <a:xfrm>
            <a:off x="704088" y="1810512"/>
            <a:ext cx="402336" cy="402336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649" y="1907073"/>
            <a:ext cx="209215" cy="209215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216152" y="1810512"/>
            <a:ext cx="264353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3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FMK · centralisation</a:t>
            </a:r>
            <a:endParaRPr lang="en-US" sz="1380" dirty="0"/>
          </a:p>
        </p:txBody>
      </p:sp>
      <p:sp>
        <p:nvSpPr>
          <p:cNvPr id="12" name="Text 8"/>
          <p:cNvSpPr/>
          <p:nvPr/>
        </p:nvSpPr>
        <p:spPr>
          <a:xfrm>
            <a:off x="704088" y="2404872"/>
            <a:ext cx="3155594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7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Resolve the fragmentation of workplaces and studios. The new campus (new building) will free up capacity and support FMK's centralisation in central Zlín.</a:t>
            </a:r>
            <a:endParaRPr lang="en-US" sz="1170" dirty="0"/>
          </a:p>
        </p:txBody>
      </p:sp>
      <p:sp>
        <p:nvSpPr>
          <p:cNvPr id="13" name="Shape 9"/>
          <p:cNvSpPr/>
          <p:nvPr/>
        </p:nvSpPr>
        <p:spPr>
          <a:xfrm>
            <a:off x="4316882" y="1627632"/>
            <a:ext cx="3557930" cy="1920240"/>
          </a:xfrm>
          <a:prstGeom prst="roundRect">
            <a:avLst>
              <a:gd name="adj" fmla="val 3810"/>
            </a:avLst>
          </a:prstGeom>
          <a:solidFill>
            <a:srgbClr val="341A5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4" name="Shape 10"/>
          <p:cNvSpPr/>
          <p:nvPr/>
        </p:nvSpPr>
        <p:spPr>
          <a:xfrm>
            <a:off x="4518050" y="1810512"/>
            <a:ext cx="402336" cy="402336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4611" y="1907073"/>
            <a:ext cx="209215" cy="209215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5030114" y="1810512"/>
            <a:ext cx="264353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3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FT · completing U1</a:t>
            </a:r>
            <a:endParaRPr lang="en-US" sz="1380" dirty="0"/>
          </a:p>
        </p:txBody>
      </p:sp>
      <p:sp>
        <p:nvSpPr>
          <p:cNvPr id="17" name="Text 12"/>
          <p:cNvSpPr/>
          <p:nvPr/>
        </p:nvSpPr>
        <p:spPr>
          <a:xfrm>
            <a:off x="4518050" y="2404872"/>
            <a:ext cx="3155594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7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Complete the U1 fit-out and reach full operation in 2027. Tie the investment to the faculty's teaching and research needs.</a:t>
            </a:r>
            <a:endParaRPr lang="en-US" sz="1170" dirty="0"/>
          </a:p>
        </p:txBody>
      </p:sp>
      <p:sp>
        <p:nvSpPr>
          <p:cNvPr id="18" name="Shape 13"/>
          <p:cNvSpPr/>
          <p:nvPr/>
        </p:nvSpPr>
        <p:spPr>
          <a:xfrm>
            <a:off x="8130845" y="1627632"/>
            <a:ext cx="3557930" cy="1920240"/>
          </a:xfrm>
          <a:prstGeom prst="roundRect">
            <a:avLst>
              <a:gd name="adj" fmla="val 3810"/>
            </a:avLst>
          </a:prstGeom>
          <a:solidFill>
            <a:srgbClr val="341A5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9" name="Shape 14"/>
          <p:cNvSpPr/>
          <p:nvPr/>
        </p:nvSpPr>
        <p:spPr>
          <a:xfrm>
            <a:off x="8332013" y="1810512"/>
            <a:ext cx="402336" cy="402336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28573" y="1907073"/>
            <a:ext cx="209215" cy="209215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8844077" y="1810512"/>
            <a:ext cx="264353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3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FaME · renewing U2</a:t>
            </a:r>
            <a:endParaRPr lang="en-US" sz="1380" dirty="0"/>
          </a:p>
        </p:txBody>
      </p:sp>
      <p:sp>
        <p:nvSpPr>
          <p:cNvPr id="22" name="Text 16"/>
          <p:cNvSpPr/>
          <p:nvPr/>
        </p:nvSpPr>
        <p:spPr>
          <a:xfrm>
            <a:off x="8332013" y="2404872"/>
            <a:ext cx="3155594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7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Prepare the final renovation of U2 systems, fire safety, energy and layout (floors 2–5). Delivery in 2027–2029, subject to funding.</a:t>
            </a:r>
            <a:endParaRPr lang="en-US" sz="1170" dirty="0"/>
          </a:p>
        </p:txBody>
      </p:sp>
      <p:sp>
        <p:nvSpPr>
          <p:cNvPr id="23" name="Shape 17"/>
          <p:cNvSpPr/>
          <p:nvPr/>
        </p:nvSpPr>
        <p:spPr>
          <a:xfrm>
            <a:off x="502920" y="3749040"/>
            <a:ext cx="3557930" cy="1920240"/>
          </a:xfrm>
          <a:prstGeom prst="roundRect">
            <a:avLst>
              <a:gd name="adj" fmla="val 3810"/>
            </a:avLst>
          </a:prstGeom>
          <a:solidFill>
            <a:srgbClr val="341A5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4" name="Shape 18"/>
          <p:cNvSpPr/>
          <p:nvPr/>
        </p:nvSpPr>
        <p:spPr>
          <a:xfrm>
            <a:off x="704088" y="3931920"/>
            <a:ext cx="402336" cy="402336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2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0649" y="4028481"/>
            <a:ext cx="209215" cy="209215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1216152" y="3931920"/>
            <a:ext cx="264353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3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FHS · health programmes</a:t>
            </a:r>
            <a:endParaRPr lang="en-US" sz="1380" dirty="0"/>
          </a:p>
        </p:txBody>
      </p:sp>
      <p:sp>
        <p:nvSpPr>
          <p:cNvPr id="27" name="Text 20"/>
          <p:cNvSpPr/>
          <p:nvPr/>
        </p:nvSpPr>
        <p:spPr>
          <a:xfrm>
            <a:off x="704088" y="4526280"/>
            <a:ext cx="3155594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7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Improve conditions for non-medical health programmes. Consider founding a future institute.</a:t>
            </a:r>
            <a:endParaRPr lang="en-US" sz="1170" dirty="0"/>
          </a:p>
        </p:txBody>
      </p:sp>
      <p:sp>
        <p:nvSpPr>
          <p:cNvPr id="28" name="Shape 21"/>
          <p:cNvSpPr/>
          <p:nvPr/>
        </p:nvSpPr>
        <p:spPr>
          <a:xfrm>
            <a:off x="4316882" y="3749040"/>
            <a:ext cx="3557930" cy="1920240"/>
          </a:xfrm>
          <a:prstGeom prst="roundRect">
            <a:avLst>
              <a:gd name="adj" fmla="val 3810"/>
            </a:avLst>
          </a:prstGeom>
          <a:solidFill>
            <a:srgbClr val="341A5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9" name="Shape 22"/>
          <p:cNvSpPr/>
          <p:nvPr/>
        </p:nvSpPr>
        <p:spPr>
          <a:xfrm>
            <a:off x="4518050" y="3931920"/>
            <a:ext cx="402336" cy="402336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30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4611" y="4028481"/>
            <a:ext cx="209215" cy="209215"/>
          </a:xfrm>
          <a:prstGeom prst="rect">
            <a:avLst/>
          </a:prstGeom>
        </p:spPr>
      </p:pic>
      <p:sp>
        <p:nvSpPr>
          <p:cNvPr id="31" name="Text 23"/>
          <p:cNvSpPr/>
          <p:nvPr/>
        </p:nvSpPr>
        <p:spPr>
          <a:xfrm>
            <a:off x="5030114" y="3931920"/>
            <a:ext cx="264353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3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 · modernising U5/U56</a:t>
            </a:r>
            <a:endParaRPr lang="en-US" sz="1380" dirty="0"/>
          </a:p>
        </p:txBody>
      </p:sp>
      <p:sp>
        <p:nvSpPr>
          <p:cNvPr id="32" name="Text 24"/>
          <p:cNvSpPr/>
          <p:nvPr/>
        </p:nvSpPr>
        <p:spPr>
          <a:xfrm>
            <a:off x="4518050" y="4526280"/>
            <a:ext cx="3155594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7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Modernise teaching and research facilities in U5 and U56. Align each phase with the university master plan.</a:t>
            </a:r>
            <a:endParaRPr lang="en-US" sz="1170" dirty="0"/>
          </a:p>
        </p:txBody>
      </p:sp>
      <p:sp>
        <p:nvSpPr>
          <p:cNvPr id="33" name="Shape 25"/>
          <p:cNvSpPr/>
          <p:nvPr/>
        </p:nvSpPr>
        <p:spPr>
          <a:xfrm>
            <a:off x="8130845" y="3749040"/>
            <a:ext cx="3557930" cy="1920240"/>
          </a:xfrm>
          <a:prstGeom prst="roundRect">
            <a:avLst>
              <a:gd name="adj" fmla="val 3810"/>
            </a:avLst>
          </a:prstGeom>
          <a:solidFill>
            <a:srgbClr val="341A5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4" name="Shape 26"/>
          <p:cNvSpPr/>
          <p:nvPr/>
        </p:nvSpPr>
        <p:spPr>
          <a:xfrm>
            <a:off x="8332013" y="3931920"/>
            <a:ext cx="402336" cy="402336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35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28573" y="4028481"/>
            <a:ext cx="209215" cy="209215"/>
          </a:xfrm>
          <a:prstGeom prst="rect">
            <a:avLst/>
          </a:prstGeom>
        </p:spPr>
      </p:pic>
      <p:sp>
        <p:nvSpPr>
          <p:cNvPr id="36" name="Text 27"/>
          <p:cNvSpPr/>
          <p:nvPr/>
        </p:nvSpPr>
        <p:spPr>
          <a:xfrm>
            <a:off x="8844077" y="3931920"/>
            <a:ext cx="264353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3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FLKŘ · Uherské Hradiště</a:t>
            </a:r>
            <a:endParaRPr lang="en-US" sz="1380" dirty="0"/>
          </a:p>
        </p:txBody>
      </p:sp>
      <p:sp>
        <p:nvSpPr>
          <p:cNvPr id="37" name="Text 28"/>
          <p:cNvSpPr/>
          <p:nvPr/>
        </p:nvSpPr>
        <p:spPr>
          <a:xfrm>
            <a:off x="8332013" y="4526280"/>
            <a:ext cx="3155594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7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Expand and modernise laboratories and teaching and research facilities in Uherské Hradiště.</a:t>
            </a:r>
            <a:endParaRPr lang="en-US" sz="1170" dirty="0"/>
          </a:p>
        </p:txBody>
      </p:sp>
      <p:sp>
        <p:nvSpPr>
          <p:cNvPr id="38" name="Text 29"/>
          <p:cNvSpPr/>
          <p:nvPr/>
        </p:nvSpPr>
        <p:spPr>
          <a:xfrm>
            <a:off x="502920" y="5779008"/>
            <a:ext cx="1118585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60" i="1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 every investment to faculty needs, available resources, strategic partnerships and sustainable long-term operating costs.</a:t>
            </a:r>
            <a:endParaRPr lang="en-US" sz="1260" dirty="0"/>
          </a:p>
        </p:txBody>
      </p:sp>
      <p:pic>
        <p:nvPicPr>
          <p:cNvPr id="39" name="Image 7" descr="/home/claude/assets/utb-logo-whit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40" name="Text 30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TOMAS BATA UNIVERSITY IN ZLÍN</a:t>
            </a:r>
            <a:endParaRPr lang="en-US" sz="700" dirty="0"/>
          </a:p>
        </p:txBody>
      </p:sp>
      <p:sp>
        <p:nvSpPr>
          <p:cNvPr id="41" name="Text 31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26</a:t>
            </a:r>
            <a:endParaRPr lang="en-US" sz="117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4F0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auditorium.jpg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1695" cy="1371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1A0B2E">
              <a:alpha val="68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Shape 1"/>
          <p:cNvSpPr/>
          <p:nvPr/>
        </p:nvSpPr>
        <p:spPr>
          <a:xfrm>
            <a:off x="0" y="868680"/>
            <a:ext cx="12191695" cy="502920"/>
          </a:xfrm>
          <a:prstGeom prst="rect">
            <a:avLst/>
          </a:prstGeom>
          <a:solidFill>
            <a:srgbClr val="1A0B2E">
              <a:alpha val="45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5" name="Text 2"/>
          <p:cNvSpPr/>
          <p:nvPr/>
        </p:nvSpPr>
        <p:spPr>
          <a:xfrm>
            <a:off x="502920" y="329184"/>
            <a:ext cx="9144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b="1" kern="0" spc="200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PILLAR 4 · COMMITMENTS TO 2030</a:t>
            </a:r>
            <a:endParaRPr lang="en-US" sz="1380" dirty="0"/>
          </a:p>
        </p:txBody>
      </p:sp>
      <p:sp>
        <p:nvSpPr>
          <p:cNvPr id="6" name="Text 3"/>
          <p:cNvSpPr/>
          <p:nvPr/>
        </p:nvSpPr>
        <p:spPr>
          <a:xfrm>
            <a:off x="502920" y="621792"/>
            <a:ext cx="1118585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AI, digitalisation and a secure university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502920" y="1097280"/>
            <a:ext cx="1118585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20" dirty="0">
                <a:solidFill>
                  <a:srgbClr val="F0EA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university's digital backbone: literacy, data and security as one.</a:t>
            </a:r>
            <a:endParaRPr lang="en-US" sz="1320" dirty="0"/>
          </a:p>
        </p:txBody>
      </p:sp>
      <p:pic>
        <p:nvPicPr>
          <p:cNvPr id="30" name="Image 5" descr="/home/claude/assets/utb-logo-transpar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31" name="Text 23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TOMAS BATA UNIVERSITY IN ZLÍN</a:t>
            </a:r>
            <a:endParaRPr lang="en-US" sz="700" dirty="0"/>
          </a:p>
        </p:txBody>
      </p:sp>
      <p:sp>
        <p:nvSpPr>
          <p:cNvPr id="32" name="Text 24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26</a:t>
            </a:r>
            <a:endParaRPr lang="en-US" sz="117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4F0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auditorium.jpg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1695" cy="1371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1A0B2E">
              <a:alpha val="68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Shape 1"/>
          <p:cNvSpPr/>
          <p:nvPr/>
        </p:nvSpPr>
        <p:spPr>
          <a:xfrm>
            <a:off x="0" y="868680"/>
            <a:ext cx="12191695" cy="502920"/>
          </a:xfrm>
          <a:prstGeom prst="rect">
            <a:avLst/>
          </a:prstGeom>
          <a:solidFill>
            <a:srgbClr val="1A0B2E">
              <a:alpha val="45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5" name="Text 2"/>
          <p:cNvSpPr/>
          <p:nvPr/>
        </p:nvSpPr>
        <p:spPr>
          <a:xfrm>
            <a:off x="502920" y="329184"/>
            <a:ext cx="9144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b="1" kern="0" spc="200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PILLAR 4 · COMMITMENTS TO 2030</a:t>
            </a:r>
            <a:endParaRPr lang="en-US" sz="1380" dirty="0"/>
          </a:p>
        </p:txBody>
      </p:sp>
      <p:sp>
        <p:nvSpPr>
          <p:cNvPr id="6" name="Text 3"/>
          <p:cNvSpPr/>
          <p:nvPr/>
        </p:nvSpPr>
        <p:spPr>
          <a:xfrm>
            <a:off x="502920" y="621792"/>
            <a:ext cx="1118585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AI, digitalisation and a secure university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502920" y="1097280"/>
            <a:ext cx="1118585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20" dirty="0">
                <a:solidFill>
                  <a:srgbClr val="F0EA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university's digital backbone: literacy, data and security as one.</a:t>
            </a:r>
            <a:endParaRPr lang="en-US" sz="1320" dirty="0"/>
          </a:p>
        </p:txBody>
      </p:sp>
      <p:sp>
        <p:nvSpPr>
          <p:cNvPr id="8" name="Shape 5"/>
          <p:cNvSpPr/>
          <p:nvPr/>
        </p:nvSpPr>
        <p:spPr>
          <a:xfrm>
            <a:off x="502920" y="1536192"/>
            <a:ext cx="5455768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76200" dist="25400" dir="5400000" algn="bl" rotWithShape="0">
              <a:srgbClr val="5B4A82">
                <a:alpha val="10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9" name="Shape 6"/>
          <p:cNvSpPr/>
          <p:nvPr/>
        </p:nvSpPr>
        <p:spPr>
          <a:xfrm>
            <a:off x="722376" y="1737360"/>
            <a:ext cx="457200" cy="457200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" y="1847088"/>
            <a:ext cx="237744" cy="237744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325880" y="1737360"/>
            <a:ext cx="444992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in study and teaching</a:t>
            </a:r>
            <a:endParaRPr lang="en-US" sz="1550" dirty="0"/>
          </a:p>
        </p:txBody>
      </p:sp>
      <p:sp>
        <p:nvSpPr>
          <p:cNvPr id="12" name="Text 8"/>
          <p:cNvSpPr/>
          <p:nvPr/>
        </p:nvSpPr>
        <p:spPr>
          <a:xfrm>
            <a:off x="722376" y="2340864"/>
            <a:ext cx="5016856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2000"/>
              </a:lnSpc>
              <a:buNone/>
            </a:pPr>
            <a:r>
              <a:rPr lang="en-US" sz="12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 AI literacy into study programmes. Train staff in tools and pedagogy. Set rules for assessment, theses, research and ethics.</a:t>
            </a:r>
            <a:endParaRPr lang="en-US" sz="1270" dirty="0"/>
          </a:p>
        </p:txBody>
      </p:sp>
      <p:pic>
        <p:nvPicPr>
          <p:cNvPr id="30" name="Image 5" descr="/home/claude/assets/utb-logo-transparen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31" name="Text 23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TOMAS BATA UNIVERSITY IN ZLÍN</a:t>
            </a:r>
            <a:endParaRPr lang="en-US" sz="700" dirty="0"/>
          </a:p>
        </p:txBody>
      </p:sp>
      <p:sp>
        <p:nvSpPr>
          <p:cNvPr id="32" name="Text 24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26</a:t>
            </a:r>
            <a:endParaRPr lang="en-US" sz="1170" dirty="0"/>
          </a:p>
        </p:txBody>
      </p:sp>
      <p:sp>
        <p:nvSpPr>
          <p:cNvPr id="18" name="Shape 13">
            <a:extLst>
              <a:ext uri="{FF2B5EF4-FFF2-40B4-BE49-F238E27FC236}">
                <a16:creationId xmlns:a16="http://schemas.microsoft.com/office/drawing/2014/main" id="{A1AA66C4-205A-37AC-3675-9789633C80CE}"/>
              </a:ext>
            </a:extLst>
          </p:cNvPr>
          <p:cNvSpPr/>
          <p:nvPr/>
        </p:nvSpPr>
        <p:spPr>
          <a:xfrm>
            <a:off x="6233008" y="1526606"/>
            <a:ext cx="5455768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76200" dist="25400" dir="5400000" algn="bl" rotWithShape="0">
              <a:srgbClr val="5B4A82">
                <a:alpha val="10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19" name="Shape 14">
            <a:extLst>
              <a:ext uri="{FF2B5EF4-FFF2-40B4-BE49-F238E27FC236}">
                <a16:creationId xmlns:a16="http://schemas.microsoft.com/office/drawing/2014/main" id="{CEEE67EA-6092-B542-1059-DAD336655CF3}"/>
              </a:ext>
            </a:extLst>
          </p:cNvPr>
          <p:cNvSpPr/>
          <p:nvPr/>
        </p:nvSpPr>
        <p:spPr>
          <a:xfrm>
            <a:off x="6452464" y="1727774"/>
            <a:ext cx="457200" cy="457200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20" name="Image 3" descr="preencoded.png">
            <a:extLst>
              <a:ext uri="{FF2B5EF4-FFF2-40B4-BE49-F238E27FC236}">
                <a16:creationId xmlns:a16="http://schemas.microsoft.com/office/drawing/2014/main" id="{461C5DD9-84C0-54D6-E907-96DA92E429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2192" y="1837502"/>
            <a:ext cx="237744" cy="237744"/>
          </a:xfrm>
          <a:prstGeom prst="rect">
            <a:avLst/>
          </a:prstGeom>
        </p:spPr>
      </p:pic>
      <p:sp>
        <p:nvSpPr>
          <p:cNvPr id="21" name="Text 15">
            <a:extLst>
              <a:ext uri="{FF2B5EF4-FFF2-40B4-BE49-F238E27FC236}">
                <a16:creationId xmlns:a16="http://schemas.microsoft.com/office/drawing/2014/main" id="{843BB1E2-76F5-4A06-192D-F8CA46738E54}"/>
              </a:ext>
            </a:extLst>
          </p:cNvPr>
          <p:cNvSpPr/>
          <p:nvPr/>
        </p:nvSpPr>
        <p:spPr>
          <a:xfrm>
            <a:off x="7055968" y="1727774"/>
            <a:ext cx="444992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UTB AI Centre</a:t>
            </a:r>
            <a:endParaRPr lang="en-US" sz="1550" dirty="0"/>
          </a:p>
        </p:txBody>
      </p:sp>
      <p:sp>
        <p:nvSpPr>
          <p:cNvPr id="22" name="Text 16">
            <a:extLst>
              <a:ext uri="{FF2B5EF4-FFF2-40B4-BE49-F238E27FC236}">
                <a16:creationId xmlns:a16="http://schemas.microsoft.com/office/drawing/2014/main" id="{BBE86CF9-0C59-4B38-DC9B-91B53344F463}"/>
              </a:ext>
            </a:extLst>
          </p:cNvPr>
          <p:cNvSpPr/>
          <p:nvPr/>
        </p:nvSpPr>
        <p:spPr>
          <a:xfrm>
            <a:off x="6452464" y="2331278"/>
            <a:ext cx="5016856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2000"/>
              </a:lnSpc>
              <a:buNone/>
            </a:pPr>
            <a:r>
              <a:rPr lang="en-US" sz="12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Secure supercomputing capacity for AI (teaching, research, transfer). Create an interdisciplinary centre supporting faculties and students.</a:t>
            </a:r>
            <a:endParaRPr lang="en-US" sz="127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4F0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auditorium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1695" cy="1371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1A0B2E">
              <a:alpha val="68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Shape 1"/>
          <p:cNvSpPr/>
          <p:nvPr/>
        </p:nvSpPr>
        <p:spPr>
          <a:xfrm>
            <a:off x="0" y="868680"/>
            <a:ext cx="12191695" cy="502920"/>
          </a:xfrm>
          <a:prstGeom prst="rect">
            <a:avLst/>
          </a:prstGeom>
          <a:solidFill>
            <a:srgbClr val="1A0B2E">
              <a:alpha val="45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5" name="Text 2"/>
          <p:cNvSpPr/>
          <p:nvPr/>
        </p:nvSpPr>
        <p:spPr>
          <a:xfrm>
            <a:off x="502920" y="329184"/>
            <a:ext cx="9144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b="1" kern="0" spc="200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PILLAR 4 · COMMITMENTS TO 2030</a:t>
            </a:r>
            <a:endParaRPr lang="en-US" sz="1380" dirty="0"/>
          </a:p>
        </p:txBody>
      </p:sp>
      <p:sp>
        <p:nvSpPr>
          <p:cNvPr id="6" name="Text 3"/>
          <p:cNvSpPr/>
          <p:nvPr/>
        </p:nvSpPr>
        <p:spPr>
          <a:xfrm>
            <a:off x="502920" y="621792"/>
            <a:ext cx="1118585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AI, digitalisation and a secure university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502920" y="1097280"/>
            <a:ext cx="1118585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20" dirty="0">
                <a:solidFill>
                  <a:srgbClr val="F0EA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university's digital backbone: literacy, data and security as one.</a:t>
            </a:r>
            <a:endParaRPr lang="en-US" sz="1320" dirty="0"/>
          </a:p>
        </p:txBody>
      </p:sp>
      <p:sp>
        <p:nvSpPr>
          <p:cNvPr id="8" name="Shape 5"/>
          <p:cNvSpPr/>
          <p:nvPr/>
        </p:nvSpPr>
        <p:spPr>
          <a:xfrm>
            <a:off x="502920" y="1536192"/>
            <a:ext cx="5455768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76200" dist="25400" dir="5400000" algn="bl" rotWithShape="0">
              <a:srgbClr val="5B4A82">
                <a:alpha val="10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9" name="Shape 6"/>
          <p:cNvSpPr/>
          <p:nvPr/>
        </p:nvSpPr>
        <p:spPr>
          <a:xfrm>
            <a:off x="722376" y="1737360"/>
            <a:ext cx="457200" cy="457200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793143" y="1842318"/>
            <a:ext cx="315665" cy="315665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325880" y="1737360"/>
            <a:ext cx="444992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in study and teaching</a:t>
            </a:r>
            <a:endParaRPr lang="en-US" sz="1550" dirty="0"/>
          </a:p>
        </p:txBody>
      </p:sp>
      <p:sp>
        <p:nvSpPr>
          <p:cNvPr id="12" name="Text 8"/>
          <p:cNvSpPr/>
          <p:nvPr/>
        </p:nvSpPr>
        <p:spPr>
          <a:xfrm>
            <a:off x="722376" y="2340864"/>
            <a:ext cx="5016856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2000"/>
              </a:lnSpc>
              <a:buNone/>
            </a:pPr>
            <a:r>
              <a:rPr lang="en-US" sz="12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 AI literacy into study programmes. Train staff in tools and pedagogy. Set rules for assessment, theses, research and ethics.</a:t>
            </a:r>
            <a:endParaRPr lang="en-US" sz="1270" dirty="0"/>
          </a:p>
        </p:txBody>
      </p:sp>
      <p:sp>
        <p:nvSpPr>
          <p:cNvPr id="13" name="Shape 9"/>
          <p:cNvSpPr/>
          <p:nvPr/>
        </p:nvSpPr>
        <p:spPr>
          <a:xfrm>
            <a:off x="492029" y="3567293"/>
            <a:ext cx="5455768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76200" dist="25400" dir="5400000" algn="bl" rotWithShape="0">
              <a:srgbClr val="5B4A82">
                <a:alpha val="10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14" name="Shape 10"/>
          <p:cNvSpPr/>
          <p:nvPr/>
        </p:nvSpPr>
        <p:spPr>
          <a:xfrm>
            <a:off x="711485" y="3768461"/>
            <a:ext cx="457200" cy="457200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1213" y="3878189"/>
            <a:ext cx="237744" cy="237744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314989" y="3768461"/>
            <a:ext cx="444992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Connected systems and services</a:t>
            </a:r>
            <a:endParaRPr lang="en-US" sz="1550" dirty="0"/>
          </a:p>
        </p:txBody>
      </p:sp>
      <p:sp>
        <p:nvSpPr>
          <p:cNvPr id="17" name="Text 12"/>
          <p:cNvSpPr/>
          <p:nvPr/>
        </p:nvSpPr>
        <p:spPr>
          <a:xfrm>
            <a:off x="711485" y="4371965"/>
            <a:ext cx="5016856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2000"/>
              </a:lnSpc>
              <a:buNone/>
            </a:pPr>
            <a:r>
              <a:rPr lang="en-US" sz="12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Digitise administration, use bank-based digital identity. Unify the data architecture and remove duplicate records.</a:t>
            </a:r>
            <a:endParaRPr lang="en-US" sz="1270" dirty="0"/>
          </a:p>
        </p:txBody>
      </p:sp>
      <p:sp>
        <p:nvSpPr>
          <p:cNvPr id="18" name="Shape 13"/>
          <p:cNvSpPr/>
          <p:nvPr/>
        </p:nvSpPr>
        <p:spPr>
          <a:xfrm>
            <a:off x="6233008" y="1526606"/>
            <a:ext cx="5455768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76200" dist="25400" dir="5400000" algn="bl" rotWithShape="0">
              <a:srgbClr val="5B4A82">
                <a:alpha val="10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19" name="Shape 14"/>
          <p:cNvSpPr/>
          <p:nvPr/>
        </p:nvSpPr>
        <p:spPr>
          <a:xfrm>
            <a:off x="6452464" y="1727774"/>
            <a:ext cx="457200" cy="457200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62192" y="1837502"/>
            <a:ext cx="237744" cy="237744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7055968" y="1727774"/>
            <a:ext cx="444992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UTB AI Centre</a:t>
            </a:r>
            <a:endParaRPr lang="en-US" sz="1550" dirty="0"/>
          </a:p>
        </p:txBody>
      </p:sp>
      <p:sp>
        <p:nvSpPr>
          <p:cNvPr id="22" name="Text 16"/>
          <p:cNvSpPr/>
          <p:nvPr/>
        </p:nvSpPr>
        <p:spPr>
          <a:xfrm>
            <a:off x="6452464" y="2331278"/>
            <a:ext cx="5016856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2000"/>
              </a:lnSpc>
              <a:buNone/>
            </a:pPr>
            <a:r>
              <a:rPr lang="en-US" sz="12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Secure supercomputing capacity for AI (teaching, research, transfer). Create an interdisciplinary centre supporting faculties and students.</a:t>
            </a:r>
            <a:endParaRPr lang="en-US" sz="1270" dirty="0"/>
          </a:p>
        </p:txBody>
      </p:sp>
      <p:sp>
        <p:nvSpPr>
          <p:cNvPr id="23" name="Shape 17"/>
          <p:cNvSpPr/>
          <p:nvPr/>
        </p:nvSpPr>
        <p:spPr>
          <a:xfrm>
            <a:off x="6233008" y="3529584"/>
            <a:ext cx="5455768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76200" dist="25400" dir="5400000" algn="bl" rotWithShape="0">
              <a:srgbClr val="5B4A82">
                <a:alpha val="10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24" name="Shape 18"/>
          <p:cNvSpPr/>
          <p:nvPr/>
        </p:nvSpPr>
        <p:spPr>
          <a:xfrm>
            <a:off x="6452464" y="3730752"/>
            <a:ext cx="457200" cy="457200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2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62192" y="3840480"/>
            <a:ext cx="237744" cy="237744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7055968" y="3730752"/>
            <a:ext cx="444992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Security and resilience</a:t>
            </a:r>
            <a:endParaRPr lang="en-US" sz="1550" dirty="0"/>
          </a:p>
        </p:txBody>
      </p:sp>
      <p:sp>
        <p:nvSpPr>
          <p:cNvPr id="27" name="Text 20"/>
          <p:cNvSpPr/>
          <p:nvPr/>
        </p:nvSpPr>
        <p:spPr>
          <a:xfrm>
            <a:off x="6452464" y="4334256"/>
            <a:ext cx="5016856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2000"/>
              </a:lnSpc>
              <a:buNone/>
            </a:pPr>
            <a:r>
              <a:rPr lang="en-US" sz="12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Strengthen cyber, physical and operational security. Ensure crisis preparedness and business continuity. Drill scenarios regularly and train students and staff.</a:t>
            </a:r>
            <a:endParaRPr lang="en-US" sz="1270" dirty="0"/>
          </a:p>
        </p:txBody>
      </p:sp>
      <p:sp>
        <p:nvSpPr>
          <p:cNvPr id="28" name="Shape 21"/>
          <p:cNvSpPr/>
          <p:nvPr/>
        </p:nvSpPr>
        <p:spPr>
          <a:xfrm>
            <a:off x="502920" y="5705856"/>
            <a:ext cx="11185855" cy="548640"/>
          </a:xfrm>
          <a:prstGeom prst="roundRect">
            <a:avLst>
              <a:gd name="adj" fmla="val 10000"/>
            </a:avLst>
          </a:prstGeom>
          <a:solidFill>
            <a:srgbClr val="F0801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9" name="Text 22"/>
          <p:cNvSpPr/>
          <p:nvPr/>
        </p:nvSpPr>
        <p:spPr>
          <a:xfrm>
            <a:off x="685800" y="5705856"/>
            <a:ext cx="108200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80" b="1" i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Baťa tradition of useful education + a university ready for the next decade.</a:t>
            </a:r>
            <a:endParaRPr lang="en-US" sz="1380" dirty="0"/>
          </a:p>
        </p:txBody>
      </p:sp>
      <p:pic>
        <p:nvPicPr>
          <p:cNvPr id="30" name="Image 5" descr="/home/claude/assets/utb-logo-transparent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31" name="Text 23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TOMAS BATA UNIVERSITY IN ZLÍN</a:t>
            </a:r>
            <a:endParaRPr lang="en-US" sz="700" dirty="0"/>
          </a:p>
        </p:txBody>
      </p:sp>
      <p:sp>
        <p:nvSpPr>
          <p:cNvPr id="32" name="Text 24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26</a:t>
            </a:r>
            <a:endParaRPr lang="en-US" sz="117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080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PILLAR 5 · COMMITMENTS TO 2030</a:t>
            </a:r>
            <a:endParaRPr lang="en-US" sz="138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10058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Entrepreneurial UTB and knowledge transfer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133856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i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Baťa tradition commits us to practical impact and the courage to test new ideas.</a:t>
            </a:r>
            <a:endParaRPr lang="en-US" sz="1380" dirty="0"/>
          </a:p>
        </p:txBody>
      </p:sp>
      <p:pic>
        <p:nvPicPr>
          <p:cNvPr id="22" name="Image 3" descr="/home/claude/assets/utb-logo-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TOMAS BATA UNIVERSITY IN ZLÍN</a:t>
            </a:r>
            <a:endParaRPr lang="en-US" sz="700" dirty="0"/>
          </a:p>
        </p:txBody>
      </p:sp>
      <p:sp>
        <p:nvSpPr>
          <p:cNvPr id="24" name="Text 18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26</a:t>
            </a:r>
            <a:endParaRPr lang="en-US" sz="117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080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PILLAR 5 · COMMITMENTS TO 2030</a:t>
            </a:r>
            <a:endParaRPr lang="en-US" sz="138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10058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Entrepreneurial UTB and knowledge transfer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133856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i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Baťa tradition commits us to practical impact and the courage to test new ideas.</a:t>
            </a:r>
            <a:endParaRPr lang="en-US" sz="1380" dirty="0"/>
          </a:p>
        </p:txBody>
      </p:sp>
      <p:sp>
        <p:nvSpPr>
          <p:cNvPr id="5" name="Shape 3"/>
          <p:cNvSpPr/>
          <p:nvPr/>
        </p:nvSpPr>
        <p:spPr>
          <a:xfrm>
            <a:off x="502920" y="1783080"/>
            <a:ext cx="3545738" cy="3246120"/>
          </a:xfrm>
          <a:prstGeom prst="roundRect">
            <a:avLst>
              <a:gd name="adj" fmla="val 2254"/>
            </a:avLst>
          </a:prstGeom>
          <a:solidFill>
            <a:srgbClr val="25113F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6" name="Shape 4"/>
          <p:cNvSpPr/>
          <p:nvPr/>
        </p:nvSpPr>
        <p:spPr>
          <a:xfrm>
            <a:off x="722376" y="2002536"/>
            <a:ext cx="475488" cy="475488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493" y="2116653"/>
            <a:ext cx="247254" cy="24725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22376" y="2642616"/>
            <a:ext cx="3106826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4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idea to application</a:t>
            </a:r>
            <a:endParaRPr lang="en-US" sz="1490" dirty="0"/>
          </a:p>
        </p:txBody>
      </p:sp>
      <p:sp>
        <p:nvSpPr>
          <p:cNvPr id="9" name="Text 6"/>
          <p:cNvSpPr/>
          <p:nvPr/>
        </p:nvSpPr>
        <p:spPr>
          <a:xfrm>
            <a:off x="722376" y="3474720"/>
            <a:ext cx="3106826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27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Create one pathway from IP protection through licensing to start-ups and spin-offs. Open the door to investors.</a:t>
            </a:r>
            <a:endParaRPr lang="en-US" sz="1270" dirty="0"/>
          </a:p>
        </p:txBody>
      </p:sp>
      <p:sp>
        <p:nvSpPr>
          <p:cNvPr id="10" name="Shape 7"/>
          <p:cNvSpPr/>
          <p:nvPr/>
        </p:nvSpPr>
        <p:spPr>
          <a:xfrm>
            <a:off x="4322978" y="1783080"/>
            <a:ext cx="3545738" cy="3246120"/>
          </a:xfrm>
          <a:prstGeom prst="roundRect">
            <a:avLst>
              <a:gd name="adj" fmla="val 2254"/>
            </a:avLst>
          </a:prstGeom>
          <a:solidFill>
            <a:srgbClr val="25113F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1" name="Shape 8"/>
          <p:cNvSpPr/>
          <p:nvPr/>
        </p:nvSpPr>
        <p:spPr>
          <a:xfrm>
            <a:off x="4542434" y="2002536"/>
            <a:ext cx="475488" cy="475488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552" y="2116653"/>
            <a:ext cx="247254" cy="247254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4542434" y="2642616"/>
            <a:ext cx="3106826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4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Supporting founders and long-term partnerships</a:t>
            </a:r>
            <a:endParaRPr lang="en-US" sz="1490" dirty="0"/>
          </a:p>
        </p:txBody>
      </p:sp>
      <p:sp>
        <p:nvSpPr>
          <p:cNvPr id="14" name="Text 10"/>
          <p:cNvSpPr/>
          <p:nvPr/>
        </p:nvSpPr>
        <p:spPr>
          <a:xfrm>
            <a:off x="4542434" y="3474720"/>
            <a:ext cx="3106826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27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Connect No Limits Meet Up, UPPER, BarCamp, the Czech Management Association, Garage Angels and alumni. Build a path from idea validation through prototype to first investment. Link practice, theses and contract research.</a:t>
            </a:r>
            <a:endParaRPr lang="en-US" sz="1270" dirty="0"/>
          </a:p>
        </p:txBody>
      </p:sp>
      <p:pic>
        <p:nvPicPr>
          <p:cNvPr id="22" name="Image 3" descr="/home/claude/assets/utb-logo-transparen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TOMAS BATA UNIVERSITY IN ZLÍN</a:t>
            </a:r>
            <a:endParaRPr lang="en-US" sz="700" dirty="0"/>
          </a:p>
        </p:txBody>
      </p:sp>
      <p:sp>
        <p:nvSpPr>
          <p:cNvPr id="24" name="Text 18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26</a:t>
            </a:r>
            <a:endParaRPr lang="en-US" sz="117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080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PILLAR 5 · COMMITMENTS TO 2030</a:t>
            </a:r>
            <a:endParaRPr lang="en-US" sz="138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10058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Entrepreneurial UTB and knowledge transfer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133856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i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Baťa tradition commits us to practical impact and the courage to test new ideas.</a:t>
            </a:r>
            <a:endParaRPr lang="en-US" sz="1380" dirty="0"/>
          </a:p>
        </p:txBody>
      </p:sp>
      <p:sp>
        <p:nvSpPr>
          <p:cNvPr id="5" name="Shape 3"/>
          <p:cNvSpPr/>
          <p:nvPr/>
        </p:nvSpPr>
        <p:spPr>
          <a:xfrm>
            <a:off x="502920" y="1783080"/>
            <a:ext cx="3545738" cy="3246120"/>
          </a:xfrm>
          <a:prstGeom prst="roundRect">
            <a:avLst>
              <a:gd name="adj" fmla="val 2254"/>
            </a:avLst>
          </a:prstGeom>
          <a:solidFill>
            <a:srgbClr val="25113F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6" name="Shape 4"/>
          <p:cNvSpPr/>
          <p:nvPr/>
        </p:nvSpPr>
        <p:spPr>
          <a:xfrm>
            <a:off x="722376" y="2002536"/>
            <a:ext cx="475488" cy="475488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493" y="2116653"/>
            <a:ext cx="247254" cy="24725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22376" y="2642616"/>
            <a:ext cx="3106826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4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idea to application</a:t>
            </a:r>
            <a:endParaRPr lang="en-US" sz="1490" dirty="0"/>
          </a:p>
        </p:txBody>
      </p:sp>
      <p:sp>
        <p:nvSpPr>
          <p:cNvPr id="9" name="Text 6"/>
          <p:cNvSpPr/>
          <p:nvPr/>
        </p:nvSpPr>
        <p:spPr>
          <a:xfrm>
            <a:off x="722376" y="3474720"/>
            <a:ext cx="3106826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27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Create one pathway from IP protection through licensing to start-ups and spin-offs. Open the door to investors.</a:t>
            </a:r>
            <a:endParaRPr lang="en-US" sz="1270" dirty="0"/>
          </a:p>
        </p:txBody>
      </p:sp>
      <p:sp>
        <p:nvSpPr>
          <p:cNvPr id="10" name="Shape 7"/>
          <p:cNvSpPr/>
          <p:nvPr/>
        </p:nvSpPr>
        <p:spPr>
          <a:xfrm>
            <a:off x="4322978" y="1783080"/>
            <a:ext cx="3545738" cy="3246120"/>
          </a:xfrm>
          <a:prstGeom prst="roundRect">
            <a:avLst>
              <a:gd name="adj" fmla="val 2254"/>
            </a:avLst>
          </a:prstGeom>
          <a:solidFill>
            <a:srgbClr val="25113F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1" name="Shape 8"/>
          <p:cNvSpPr/>
          <p:nvPr/>
        </p:nvSpPr>
        <p:spPr>
          <a:xfrm>
            <a:off x="4542434" y="2002536"/>
            <a:ext cx="475488" cy="475488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6552" y="2116653"/>
            <a:ext cx="247254" cy="247254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4542434" y="2642616"/>
            <a:ext cx="3106826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4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Supporting founders and long-term partnerships</a:t>
            </a:r>
            <a:endParaRPr lang="en-US" sz="1490" dirty="0"/>
          </a:p>
        </p:txBody>
      </p:sp>
      <p:sp>
        <p:nvSpPr>
          <p:cNvPr id="14" name="Text 10"/>
          <p:cNvSpPr/>
          <p:nvPr/>
        </p:nvSpPr>
        <p:spPr>
          <a:xfrm>
            <a:off x="4542434" y="3474720"/>
            <a:ext cx="3106826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27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Connect No Limits Meet Up, UPPER, BarCamp, the Czech Management Association, Garage Angels and alumni. Build a path from idea validation through prototype to first investment. Link practice, theses and contract research.</a:t>
            </a:r>
            <a:endParaRPr lang="en-US" sz="1270" dirty="0"/>
          </a:p>
        </p:txBody>
      </p:sp>
      <p:sp>
        <p:nvSpPr>
          <p:cNvPr id="15" name="Shape 11"/>
          <p:cNvSpPr/>
          <p:nvPr/>
        </p:nvSpPr>
        <p:spPr>
          <a:xfrm>
            <a:off x="8143037" y="1783080"/>
            <a:ext cx="3545738" cy="3246120"/>
          </a:xfrm>
          <a:prstGeom prst="roundRect">
            <a:avLst>
              <a:gd name="adj" fmla="val 2254"/>
            </a:avLst>
          </a:prstGeom>
          <a:solidFill>
            <a:srgbClr val="25113F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6" name="Shape 12"/>
          <p:cNvSpPr/>
          <p:nvPr/>
        </p:nvSpPr>
        <p:spPr>
          <a:xfrm>
            <a:off x="8362493" y="2002536"/>
            <a:ext cx="475488" cy="475488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76610" y="2116653"/>
            <a:ext cx="247254" cy="247254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8362493" y="2642616"/>
            <a:ext cx="3106826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4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Students and academics as one team</a:t>
            </a:r>
            <a:endParaRPr lang="en-US" sz="1490" dirty="0"/>
          </a:p>
        </p:txBody>
      </p:sp>
      <p:sp>
        <p:nvSpPr>
          <p:cNvPr id="19" name="Text 14"/>
          <p:cNvSpPr/>
          <p:nvPr/>
        </p:nvSpPr>
        <p:spPr>
          <a:xfrm>
            <a:off x="8362493" y="3474720"/>
            <a:ext cx="3106826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27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Support interdisciplinary teams. Involve students as co-authors. Connect creative fields with economics, design and law.</a:t>
            </a:r>
            <a:endParaRPr lang="en-US" sz="1270" dirty="0"/>
          </a:p>
        </p:txBody>
      </p:sp>
      <p:sp>
        <p:nvSpPr>
          <p:cNvPr id="20" name="Shape 15"/>
          <p:cNvSpPr/>
          <p:nvPr/>
        </p:nvSpPr>
        <p:spPr>
          <a:xfrm>
            <a:off x="502920" y="5257800"/>
            <a:ext cx="11185855" cy="640080"/>
          </a:xfrm>
          <a:prstGeom prst="roundRect">
            <a:avLst>
              <a:gd name="adj" fmla="val 11429"/>
            </a:avLst>
          </a:prstGeom>
          <a:solidFill>
            <a:srgbClr val="25113F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1" name="Text 16"/>
          <p:cNvSpPr/>
          <p:nvPr/>
        </p:nvSpPr>
        <p:spPr>
          <a:xfrm>
            <a:off x="777240" y="5257800"/>
            <a:ext cx="1063721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8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Pillar goal: clear IP rules, legal and financial services, investment readiness and a systematic environment for start-ups and spin-offs across UTB.</a:t>
            </a:r>
            <a:endParaRPr lang="en-US" sz="1380" dirty="0"/>
          </a:p>
        </p:txBody>
      </p:sp>
      <p:pic>
        <p:nvPicPr>
          <p:cNvPr id="22" name="Image 3" descr="/home/claude/assets/utb-logo-transpare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TOMAS BATA UNIVERSITY IN ZLÍN</a:t>
            </a:r>
            <a:endParaRPr lang="en-US" sz="700" dirty="0"/>
          </a:p>
        </p:txBody>
      </p:sp>
      <p:sp>
        <p:nvSpPr>
          <p:cNvPr id="24" name="Text 18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26</a:t>
            </a:r>
            <a:endParaRPr lang="en-US" sz="117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4F0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walking.jpg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259775" y="0"/>
            <a:ext cx="393192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8259775" y="0"/>
            <a:ext cx="3931920" cy="6858000"/>
          </a:xfrm>
          <a:prstGeom prst="rect">
            <a:avLst/>
          </a:prstGeom>
          <a:solidFill>
            <a:srgbClr val="25113F">
              <a:alpha val="40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Text 1"/>
          <p:cNvSpPr/>
          <p:nvPr/>
        </p:nvSpPr>
        <p:spPr>
          <a:xfrm>
            <a:off x="50292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PILLAR 7 · COMMITMENTS TO 2030</a:t>
            </a:r>
            <a:endParaRPr lang="en-US" sz="1380" dirty="0"/>
          </a:p>
        </p:txBody>
      </p:sp>
      <p:sp>
        <p:nvSpPr>
          <p:cNvPr id="5" name="Text 2"/>
          <p:cNvSpPr/>
          <p:nvPr/>
        </p:nvSpPr>
        <p:spPr>
          <a:xfrm>
            <a:off x="502920" y="658368"/>
            <a:ext cx="739109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Sustainable UTB and the third mission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502920" y="1152144"/>
            <a:ext cx="739109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2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university as the engine of the Zlín Region and a partner to public institutions, businesses and citizens.</a:t>
            </a:r>
            <a:endParaRPr lang="en-US" sz="1320" dirty="0"/>
          </a:p>
        </p:txBody>
      </p:sp>
      <p:pic>
        <p:nvPicPr>
          <p:cNvPr id="27" name="Image 5" descr="/home/claude/assets/utb-logo-transpar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28" name="Text 20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TOMAS BATA UNIVERSITY IN ZLÍN</a:t>
            </a:r>
            <a:endParaRPr lang="en-US" sz="700" dirty="0"/>
          </a:p>
        </p:txBody>
      </p:sp>
      <p:sp>
        <p:nvSpPr>
          <p:cNvPr id="29" name="Text 21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26</a:t>
            </a:r>
            <a:endParaRPr lang="en-US" sz="1170" dirty="0"/>
          </a:p>
        </p:txBody>
      </p:sp>
      <p:sp>
        <p:nvSpPr>
          <p:cNvPr id="30" name="Shape 22"/>
          <p:cNvSpPr/>
          <p:nvPr/>
        </p:nvSpPr>
        <p:spPr>
          <a:xfrm>
            <a:off x="10865815" y="6473952"/>
            <a:ext cx="822960" cy="256032"/>
          </a:xfrm>
          <a:prstGeom prst="roundRect">
            <a:avLst>
              <a:gd name="adj" fmla="val 50000"/>
            </a:avLst>
          </a:prstGeom>
          <a:solidFill>
            <a:srgbClr val="1A0B2E">
              <a:alpha val="75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1" name="Text 23"/>
          <p:cNvSpPr/>
          <p:nvPr/>
        </p:nvSpPr>
        <p:spPr>
          <a:xfrm>
            <a:off x="10865815" y="6473952"/>
            <a:ext cx="8229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26</a:t>
            </a:r>
            <a:endParaRPr lang="en-US" sz="117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4F0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walking.jpg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259775" y="0"/>
            <a:ext cx="393192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8259775" y="0"/>
            <a:ext cx="3931920" cy="6858000"/>
          </a:xfrm>
          <a:prstGeom prst="rect">
            <a:avLst/>
          </a:prstGeom>
          <a:solidFill>
            <a:srgbClr val="25113F">
              <a:alpha val="40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Text 1"/>
          <p:cNvSpPr/>
          <p:nvPr/>
        </p:nvSpPr>
        <p:spPr>
          <a:xfrm>
            <a:off x="50292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PILLAR 7 · COMMITMENTS TO 2030</a:t>
            </a:r>
            <a:endParaRPr lang="en-US" sz="1380" dirty="0"/>
          </a:p>
        </p:txBody>
      </p:sp>
      <p:sp>
        <p:nvSpPr>
          <p:cNvPr id="5" name="Text 2"/>
          <p:cNvSpPr/>
          <p:nvPr/>
        </p:nvSpPr>
        <p:spPr>
          <a:xfrm>
            <a:off x="502920" y="658368"/>
            <a:ext cx="739109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Sustainable UTB and the third mission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502920" y="1152144"/>
            <a:ext cx="739109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2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university as the engine of the Zlín Region and a partner to public institutions, businesses and citizens.</a:t>
            </a:r>
            <a:endParaRPr lang="en-US" sz="1320" dirty="0"/>
          </a:p>
        </p:txBody>
      </p:sp>
      <p:sp>
        <p:nvSpPr>
          <p:cNvPr id="7" name="Shape 4"/>
          <p:cNvSpPr/>
          <p:nvPr/>
        </p:nvSpPr>
        <p:spPr>
          <a:xfrm>
            <a:off x="502920" y="1874520"/>
            <a:ext cx="7391095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63500" dist="25400" dir="5400000" algn="bl" rotWithShape="0">
              <a:srgbClr val="5B4A82">
                <a:alpha val="10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8" name="Shape 5"/>
          <p:cNvSpPr/>
          <p:nvPr/>
        </p:nvSpPr>
        <p:spPr>
          <a:xfrm>
            <a:off x="649224" y="2020824"/>
            <a:ext cx="384048" cy="384048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396" y="2112996"/>
            <a:ext cx="199705" cy="199705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143000" y="1993392"/>
            <a:ext cx="661385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Partner to the region</a:t>
            </a:r>
            <a:endParaRPr lang="en-US" sz="1380" dirty="0"/>
          </a:p>
        </p:txBody>
      </p:sp>
      <p:sp>
        <p:nvSpPr>
          <p:cNvPr id="11" name="Text 7"/>
          <p:cNvSpPr/>
          <p:nvPr/>
        </p:nvSpPr>
        <p:spPr>
          <a:xfrm>
            <a:off x="1143000" y="2276856"/>
            <a:ext cx="6613855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 expertise and joint projects with the region, cities, Tomas Bata Regional Hospital, schools, businesses and NGOs.</a:t>
            </a:r>
            <a:endParaRPr lang="en-US" sz="1100" dirty="0"/>
          </a:p>
        </p:txBody>
      </p:sp>
      <p:sp>
        <p:nvSpPr>
          <p:cNvPr id="12" name="Shape 8"/>
          <p:cNvSpPr/>
          <p:nvPr/>
        </p:nvSpPr>
        <p:spPr>
          <a:xfrm>
            <a:off x="502920" y="3008376"/>
            <a:ext cx="7391095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63500" dist="25400" dir="5400000" algn="bl" rotWithShape="0">
              <a:srgbClr val="5B4A82">
                <a:alpha val="10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13" name="Shape 9"/>
          <p:cNvSpPr/>
          <p:nvPr/>
        </p:nvSpPr>
        <p:spPr>
          <a:xfrm>
            <a:off x="649224" y="3154680"/>
            <a:ext cx="384048" cy="384048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396" y="3246852"/>
            <a:ext cx="199705" cy="199705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143000" y="3127248"/>
            <a:ext cx="661385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and innovation for the region</a:t>
            </a:r>
            <a:endParaRPr lang="en-US" sz="1380" dirty="0"/>
          </a:p>
        </p:txBody>
      </p:sp>
      <p:sp>
        <p:nvSpPr>
          <p:cNvPr id="16" name="Text 11"/>
          <p:cNvSpPr/>
          <p:nvPr/>
        </p:nvSpPr>
        <p:spPr>
          <a:xfrm>
            <a:off x="1143000" y="3410712"/>
            <a:ext cx="6613855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testing, consulting and training for SMEs and public services.</a:t>
            </a:r>
            <a:endParaRPr lang="en-US" sz="1100" dirty="0"/>
          </a:p>
        </p:txBody>
      </p:sp>
      <p:pic>
        <p:nvPicPr>
          <p:cNvPr id="27" name="Image 5" descr="/home/claude/assets/utb-logo-transpare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28" name="Text 20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TOMAS BATA UNIVERSITY IN ZLÍN</a:t>
            </a:r>
            <a:endParaRPr lang="en-US" sz="700" dirty="0"/>
          </a:p>
        </p:txBody>
      </p:sp>
      <p:sp>
        <p:nvSpPr>
          <p:cNvPr id="29" name="Text 21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26</a:t>
            </a:r>
            <a:endParaRPr lang="en-US" sz="1170" dirty="0"/>
          </a:p>
        </p:txBody>
      </p:sp>
      <p:sp>
        <p:nvSpPr>
          <p:cNvPr id="30" name="Shape 22"/>
          <p:cNvSpPr/>
          <p:nvPr/>
        </p:nvSpPr>
        <p:spPr>
          <a:xfrm>
            <a:off x="10865815" y="6473952"/>
            <a:ext cx="822960" cy="256032"/>
          </a:xfrm>
          <a:prstGeom prst="roundRect">
            <a:avLst>
              <a:gd name="adj" fmla="val 50000"/>
            </a:avLst>
          </a:prstGeom>
          <a:solidFill>
            <a:srgbClr val="1A0B2E">
              <a:alpha val="75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1" name="Text 23"/>
          <p:cNvSpPr/>
          <p:nvPr/>
        </p:nvSpPr>
        <p:spPr>
          <a:xfrm>
            <a:off x="10865815" y="6473952"/>
            <a:ext cx="8229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26</a:t>
            </a:r>
            <a:endParaRPr lang="en-US" sz="117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4F0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walking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259775" y="0"/>
            <a:ext cx="393192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8259775" y="0"/>
            <a:ext cx="3931920" cy="6858000"/>
          </a:xfrm>
          <a:prstGeom prst="rect">
            <a:avLst/>
          </a:prstGeom>
          <a:solidFill>
            <a:srgbClr val="25113F">
              <a:alpha val="40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Text 1"/>
          <p:cNvSpPr/>
          <p:nvPr/>
        </p:nvSpPr>
        <p:spPr>
          <a:xfrm>
            <a:off x="50292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PILLAR 7 · COMMITMENTS TO 2030</a:t>
            </a:r>
            <a:endParaRPr lang="en-US" sz="1380" dirty="0"/>
          </a:p>
        </p:txBody>
      </p:sp>
      <p:sp>
        <p:nvSpPr>
          <p:cNvPr id="5" name="Text 2"/>
          <p:cNvSpPr/>
          <p:nvPr/>
        </p:nvSpPr>
        <p:spPr>
          <a:xfrm>
            <a:off x="502920" y="658368"/>
            <a:ext cx="739109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Sustainable UTB and the third mission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502920" y="1152144"/>
            <a:ext cx="739109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2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university as the engine of the Zlín Region and a partner to public institutions, businesses and citizens.</a:t>
            </a:r>
            <a:endParaRPr lang="en-US" sz="1320" dirty="0"/>
          </a:p>
        </p:txBody>
      </p:sp>
      <p:sp>
        <p:nvSpPr>
          <p:cNvPr id="7" name="Shape 4"/>
          <p:cNvSpPr/>
          <p:nvPr/>
        </p:nvSpPr>
        <p:spPr>
          <a:xfrm>
            <a:off x="502920" y="1874520"/>
            <a:ext cx="7391095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63500" dist="25400" dir="5400000" algn="bl" rotWithShape="0">
              <a:srgbClr val="5B4A82">
                <a:alpha val="10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8" name="Shape 5"/>
          <p:cNvSpPr/>
          <p:nvPr/>
        </p:nvSpPr>
        <p:spPr>
          <a:xfrm>
            <a:off x="649224" y="2020824"/>
            <a:ext cx="384048" cy="384048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396" y="2112996"/>
            <a:ext cx="199705" cy="199705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143000" y="1993392"/>
            <a:ext cx="661385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Partner to the region</a:t>
            </a:r>
            <a:endParaRPr lang="en-US" sz="1380" dirty="0"/>
          </a:p>
        </p:txBody>
      </p:sp>
      <p:sp>
        <p:nvSpPr>
          <p:cNvPr id="11" name="Text 7"/>
          <p:cNvSpPr/>
          <p:nvPr/>
        </p:nvSpPr>
        <p:spPr>
          <a:xfrm>
            <a:off x="1143000" y="2276856"/>
            <a:ext cx="6613855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 expertise and joint projects with the region, cities, Tomas Bata Regional Hospital, schools, businesses and NGOs.</a:t>
            </a:r>
            <a:endParaRPr lang="en-US" sz="1100" dirty="0"/>
          </a:p>
        </p:txBody>
      </p:sp>
      <p:sp>
        <p:nvSpPr>
          <p:cNvPr id="12" name="Shape 8"/>
          <p:cNvSpPr/>
          <p:nvPr/>
        </p:nvSpPr>
        <p:spPr>
          <a:xfrm>
            <a:off x="502920" y="3008376"/>
            <a:ext cx="7391095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63500" dist="25400" dir="5400000" algn="bl" rotWithShape="0">
              <a:srgbClr val="5B4A82">
                <a:alpha val="10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13" name="Shape 9"/>
          <p:cNvSpPr/>
          <p:nvPr/>
        </p:nvSpPr>
        <p:spPr>
          <a:xfrm>
            <a:off x="649224" y="3154680"/>
            <a:ext cx="384048" cy="384048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1396" y="3246852"/>
            <a:ext cx="199705" cy="199705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143000" y="3127248"/>
            <a:ext cx="661385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and innovation for the region</a:t>
            </a:r>
            <a:endParaRPr lang="en-US" sz="1380" dirty="0"/>
          </a:p>
        </p:txBody>
      </p:sp>
      <p:sp>
        <p:nvSpPr>
          <p:cNvPr id="16" name="Text 11"/>
          <p:cNvSpPr/>
          <p:nvPr/>
        </p:nvSpPr>
        <p:spPr>
          <a:xfrm>
            <a:off x="1143000" y="3410712"/>
            <a:ext cx="6613855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testing, consulting and training for SMEs and public services.</a:t>
            </a:r>
            <a:endParaRPr lang="en-US" sz="1100" dirty="0"/>
          </a:p>
        </p:txBody>
      </p:sp>
      <p:sp>
        <p:nvSpPr>
          <p:cNvPr id="17" name="Shape 12"/>
          <p:cNvSpPr/>
          <p:nvPr/>
        </p:nvSpPr>
        <p:spPr>
          <a:xfrm>
            <a:off x="502920" y="4142232"/>
            <a:ext cx="7391095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63500" dist="25400" dir="5400000" algn="bl" rotWithShape="0">
              <a:srgbClr val="5B4A82">
                <a:alpha val="10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18" name="Shape 13"/>
          <p:cNvSpPr/>
          <p:nvPr/>
        </p:nvSpPr>
        <p:spPr>
          <a:xfrm>
            <a:off x="649224" y="4288536"/>
            <a:ext cx="384048" cy="384048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1396" y="4380708"/>
            <a:ext cx="199705" cy="199705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1143000" y="4261104"/>
            <a:ext cx="661385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Sustainability and a living lab</a:t>
            </a:r>
            <a:endParaRPr lang="en-US" sz="1380" dirty="0"/>
          </a:p>
        </p:txBody>
      </p:sp>
      <p:sp>
        <p:nvSpPr>
          <p:cNvPr id="21" name="Text 15"/>
          <p:cNvSpPr/>
          <p:nvPr/>
        </p:nvSpPr>
        <p:spPr>
          <a:xfrm>
            <a:off x="1143000" y="4544568"/>
            <a:ext cx="6613855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sustainability plan to 2030: energy, emissions, waste, water, mobility and responsible procurement. Use the results in teaching, research and theses.</a:t>
            </a:r>
            <a:endParaRPr lang="en-US" sz="1100" dirty="0"/>
          </a:p>
        </p:txBody>
      </p:sp>
      <p:sp>
        <p:nvSpPr>
          <p:cNvPr id="22" name="Shape 16"/>
          <p:cNvSpPr/>
          <p:nvPr/>
        </p:nvSpPr>
        <p:spPr>
          <a:xfrm>
            <a:off x="502920" y="5276088"/>
            <a:ext cx="7391095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63500" dist="25400" dir="5400000" algn="bl" rotWithShape="0">
              <a:srgbClr val="5B4A82">
                <a:alpha val="10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23" name="Shape 17"/>
          <p:cNvSpPr/>
          <p:nvPr/>
        </p:nvSpPr>
        <p:spPr>
          <a:xfrm>
            <a:off x="649224" y="5422392"/>
            <a:ext cx="384048" cy="384048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2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1396" y="5514564"/>
            <a:ext cx="199705" cy="199705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1143000" y="5394960"/>
            <a:ext cx="661385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UTB helps the region</a:t>
            </a:r>
            <a:endParaRPr lang="en-US" sz="1380" dirty="0"/>
          </a:p>
        </p:txBody>
      </p:sp>
      <p:sp>
        <p:nvSpPr>
          <p:cNvPr id="26" name="Text 19"/>
          <p:cNvSpPr/>
          <p:nvPr/>
        </p:nvSpPr>
        <p:spPr>
          <a:xfrm>
            <a:off x="1143000" y="5678424"/>
            <a:ext cx="6613855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Volunteering — meaningful help where it is needed. University of the Third Age. Science outreach.</a:t>
            </a:r>
            <a:endParaRPr lang="en-US" sz="1100" dirty="0"/>
          </a:p>
        </p:txBody>
      </p:sp>
      <p:pic>
        <p:nvPicPr>
          <p:cNvPr id="27" name="Image 5" descr="/home/claude/assets/utb-logo-transparent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28" name="Text 20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TOMAS BATA UNIVERSITY IN ZLÍN</a:t>
            </a:r>
            <a:endParaRPr lang="en-US" sz="700" dirty="0"/>
          </a:p>
        </p:txBody>
      </p:sp>
      <p:sp>
        <p:nvSpPr>
          <p:cNvPr id="29" name="Text 21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26</a:t>
            </a:r>
            <a:endParaRPr lang="en-US" sz="1170" dirty="0"/>
          </a:p>
        </p:txBody>
      </p:sp>
      <p:sp>
        <p:nvSpPr>
          <p:cNvPr id="30" name="Shape 22"/>
          <p:cNvSpPr/>
          <p:nvPr/>
        </p:nvSpPr>
        <p:spPr>
          <a:xfrm>
            <a:off x="10865815" y="6473952"/>
            <a:ext cx="822960" cy="256032"/>
          </a:xfrm>
          <a:prstGeom prst="roundRect">
            <a:avLst>
              <a:gd name="adj" fmla="val 50000"/>
            </a:avLst>
          </a:prstGeom>
          <a:solidFill>
            <a:srgbClr val="1A0B2E">
              <a:alpha val="75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1" name="Text 23"/>
          <p:cNvSpPr/>
          <p:nvPr/>
        </p:nvSpPr>
        <p:spPr>
          <a:xfrm>
            <a:off x="10865815" y="6473952"/>
            <a:ext cx="8229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26</a:t>
            </a:r>
            <a:endParaRPr lang="en-US" sz="117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A0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utb-letters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0B2E">
              <a:alpha val="70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Shape 1"/>
          <p:cNvSpPr/>
          <p:nvPr/>
        </p:nvSpPr>
        <p:spPr>
          <a:xfrm>
            <a:off x="-1" y="3337560"/>
            <a:ext cx="12191695" cy="3977640"/>
          </a:xfrm>
          <a:prstGeom prst="rect">
            <a:avLst/>
          </a:prstGeom>
          <a:solidFill>
            <a:srgbClr val="1A0B2E">
              <a:alpha val="96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5" name="Text 2"/>
          <p:cNvSpPr/>
          <p:nvPr/>
        </p:nvSpPr>
        <p:spPr>
          <a:xfrm>
            <a:off x="502920" y="45720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CLOSING COMMITMENT</a:t>
            </a:r>
            <a:endParaRPr lang="en-US" sz="1380" dirty="0"/>
          </a:p>
        </p:txBody>
      </p:sp>
      <p:sp>
        <p:nvSpPr>
          <p:cNvPr id="6" name="Text 3"/>
          <p:cNvSpPr/>
          <p:nvPr/>
        </p:nvSpPr>
        <p:spPr>
          <a:xfrm>
            <a:off x="502920" y="3246120"/>
            <a:ext cx="1060704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UTB that students, graduates and staff can be proud of.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502920" y="4297680"/>
            <a:ext cx="98755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49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Quality education · free and responsible research · professional growth · cooperation with the region and the world · tangible social and economic impact.</a:t>
            </a:r>
            <a:endParaRPr lang="en-US" sz="1490" dirty="0"/>
          </a:p>
        </p:txBody>
      </p:sp>
      <p:sp>
        <p:nvSpPr>
          <p:cNvPr id="8" name="Shape 5"/>
          <p:cNvSpPr/>
          <p:nvPr/>
        </p:nvSpPr>
        <p:spPr>
          <a:xfrm>
            <a:off x="502920" y="5120640"/>
            <a:ext cx="1005840" cy="41148"/>
          </a:xfrm>
          <a:prstGeom prst="rect">
            <a:avLst/>
          </a:prstGeom>
          <a:solidFill>
            <a:srgbClr val="F0801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9" name="Text 6"/>
          <p:cNvSpPr/>
          <p:nvPr/>
        </p:nvSpPr>
        <p:spPr>
          <a:xfrm>
            <a:off x="502920" y="5230368"/>
            <a:ext cx="9144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Let's take UTB higher — TOGETHER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502920" y="598932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650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1A0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5486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380" dirty="0"/>
          </a:p>
        </p:txBody>
      </p:sp>
      <p:sp>
        <p:nvSpPr>
          <p:cNvPr id="3" name="Text 1"/>
          <p:cNvSpPr/>
          <p:nvPr/>
        </p:nvSpPr>
        <p:spPr>
          <a:xfrm>
            <a:off x="502920" y="1874520"/>
            <a:ext cx="11185855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Allow me to say thank you.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02920" y="2743200"/>
            <a:ext cx="1118585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98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 for your attention.</a:t>
            </a:r>
            <a:endParaRPr lang="en-US" sz="1980" dirty="0"/>
          </a:p>
        </p:txBody>
      </p:sp>
      <p:sp>
        <p:nvSpPr>
          <p:cNvPr id="5" name="Text 3"/>
          <p:cNvSpPr/>
          <p:nvPr/>
        </p:nvSpPr>
        <p:spPr>
          <a:xfrm>
            <a:off x="502920" y="3273552"/>
            <a:ext cx="1118585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98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 for the opportunity to present my programme here.</a:t>
            </a:r>
            <a:endParaRPr lang="en-US" sz="1980" dirty="0"/>
          </a:p>
        </p:txBody>
      </p:sp>
      <p:sp>
        <p:nvSpPr>
          <p:cNvPr id="6" name="Text 4"/>
          <p:cNvSpPr/>
          <p:nvPr/>
        </p:nvSpPr>
        <p:spPr>
          <a:xfrm>
            <a:off x="502920" y="3803904"/>
            <a:ext cx="1118585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98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 for letting me be part of the UTB community — my professional family.</a:t>
            </a:r>
            <a:endParaRPr lang="en-US" sz="1980" dirty="0"/>
          </a:p>
        </p:txBody>
      </p:sp>
      <p:sp>
        <p:nvSpPr>
          <p:cNvPr id="7" name="Text 5"/>
          <p:cNvSpPr/>
          <p:nvPr/>
        </p:nvSpPr>
        <p:spPr>
          <a:xfrm>
            <a:off x="502920" y="4334256"/>
            <a:ext cx="1118585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98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 to my family for their support and love.</a:t>
            </a:r>
            <a:endParaRPr lang="en-US" sz="1980" dirty="0"/>
          </a:p>
        </p:txBody>
      </p:sp>
      <p:sp>
        <p:nvSpPr>
          <p:cNvPr id="8" name="Text 6"/>
          <p:cNvSpPr/>
          <p:nvPr/>
        </p:nvSpPr>
        <p:spPr>
          <a:xfrm>
            <a:off x="502920" y="4864608"/>
            <a:ext cx="1118585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98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 that I can sometimes fly above the clouds and see the world from above.</a:t>
            </a:r>
            <a:endParaRPr lang="en-US" sz="1980" dirty="0"/>
          </a:p>
        </p:txBody>
      </p:sp>
      <p:sp>
        <p:nvSpPr>
          <p:cNvPr id="9" name="Shape 7"/>
          <p:cNvSpPr/>
          <p:nvPr/>
        </p:nvSpPr>
        <p:spPr>
          <a:xfrm>
            <a:off x="502920" y="5532120"/>
            <a:ext cx="1005840" cy="45720"/>
          </a:xfrm>
          <a:prstGeom prst="rect">
            <a:avLst/>
          </a:prstGeom>
          <a:solidFill>
            <a:srgbClr val="F0801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0" name="Text 8"/>
          <p:cNvSpPr/>
          <p:nvPr/>
        </p:nvSpPr>
        <p:spPr>
          <a:xfrm>
            <a:off x="502920" y="5715000"/>
            <a:ext cx="1118585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i="1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am truly glad to have you.</a:t>
            </a:r>
            <a:endParaRPr lang="en-US" sz="220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2511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stage-banner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1695" cy="1481328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1481328"/>
          </a:xfrm>
          <a:prstGeom prst="rect">
            <a:avLst/>
          </a:prstGeom>
          <a:solidFill>
            <a:srgbClr val="1A0B2E">
              <a:alpha val="68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Shape 1"/>
          <p:cNvSpPr/>
          <p:nvPr/>
        </p:nvSpPr>
        <p:spPr>
          <a:xfrm>
            <a:off x="0" y="978408"/>
            <a:ext cx="12191695" cy="502920"/>
          </a:xfrm>
          <a:prstGeom prst="rect">
            <a:avLst/>
          </a:prstGeom>
          <a:solidFill>
            <a:srgbClr val="1A0B2E">
              <a:alpha val="45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5" name="Text 2"/>
          <p:cNvSpPr/>
          <p:nvPr/>
        </p:nvSpPr>
        <p:spPr>
          <a:xfrm>
            <a:off x="502920" y="329184"/>
            <a:ext cx="9144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b="1" kern="0" spc="200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STARTING POINT</a:t>
            </a:r>
            <a:endParaRPr lang="en-US" sz="1380" dirty="0"/>
          </a:p>
        </p:txBody>
      </p:sp>
      <p:sp>
        <p:nvSpPr>
          <p:cNvPr id="6" name="Text 3"/>
          <p:cNvSpPr/>
          <p:nvPr/>
        </p:nvSpPr>
        <p:spPr>
          <a:xfrm>
            <a:off x="502920" y="621792"/>
            <a:ext cx="1118585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UTB faces a decisive period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502920" y="1097280"/>
            <a:ext cx="1118585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20" dirty="0">
                <a:solidFill>
                  <a:srgbClr val="F0EA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Demographics, the spread of AI, the labour market and pressure on accreditation — the need to transform and streamline programmes, plus international competition — call for clear priorities and clear steps.</a:t>
            </a:r>
            <a:endParaRPr lang="en-US" sz="1320" dirty="0"/>
          </a:p>
        </p:txBody>
      </p:sp>
      <p:sp>
        <p:nvSpPr>
          <p:cNvPr id="8" name="Shape 5"/>
          <p:cNvSpPr/>
          <p:nvPr/>
        </p:nvSpPr>
        <p:spPr>
          <a:xfrm>
            <a:off x="502920" y="1691640"/>
            <a:ext cx="5455768" cy="1783080"/>
          </a:xfrm>
          <a:prstGeom prst="roundRect">
            <a:avLst>
              <a:gd name="adj" fmla="val 4103"/>
            </a:avLst>
          </a:prstGeom>
          <a:solidFill>
            <a:srgbClr val="341A5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9" name="Shape 6"/>
          <p:cNvSpPr/>
          <p:nvPr/>
        </p:nvSpPr>
        <p:spPr>
          <a:xfrm>
            <a:off x="722376" y="1892808"/>
            <a:ext cx="457200" cy="457200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104" y="2002536"/>
            <a:ext cx="237744" cy="237744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325880" y="1892808"/>
            <a:ext cx="444992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Transforming teaching</a:t>
            </a:r>
            <a:endParaRPr lang="en-US" sz="1550" dirty="0"/>
          </a:p>
        </p:txBody>
      </p:sp>
      <p:sp>
        <p:nvSpPr>
          <p:cNvPr id="12" name="Text 8"/>
          <p:cNvSpPr/>
          <p:nvPr/>
        </p:nvSpPr>
        <p:spPr>
          <a:xfrm>
            <a:off x="722376" y="2468880"/>
            <a:ext cx="5016856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2000"/>
              </a:lnSpc>
              <a:buNone/>
            </a:pPr>
            <a:r>
              <a:rPr lang="en-US" sz="127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future of education in new accreditations: AI in courses, a focus on quality, common first years, stronger project-based teaching with companies.</a:t>
            </a:r>
            <a:endParaRPr lang="en-US" sz="1270" dirty="0"/>
          </a:p>
        </p:txBody>
      </p:sp>
      <p:sp>
        <p:nvSpPr>
          <p:cNvPr id="13" name="Shape 9"/>
          <p:cNvSpPr/>
          <p:nvPr/>
        </p:nvSpPr>
        <p:spPr>
          <a:xfrm>
            <a:off x="6233008" y="1691640"/>
            <a:ext cx="5455768" cy="1783080"/>
          </a:xfrm>
          <a:prstGeom prst="roundRect">
            <a:avLst>
              <a:gd name="adj" fmla="val 4103"/>
            </a:avLst>
          </a:prstGeom>
          <a:solidFill>
            <a:srgbClr val="341A5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4" name="Shape 10"/>
          <p:cNvSpPr/>
          <p:nvPr/>
        </p:nvSpPr>
        <p:spPr>
          <a:xfrm>
            <a:off x="6452464" y="1892808"/>
            <a:ext cx="457200" cy="457200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2192" y="2002536"/>
            <a:ext cx="237744" cy="237744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7055968" y="1892808"/>
            <a:ext cx="444992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rise of AI</a:t>
            </a:r>
            <a:endParaRPr lang="en-US" sz="1550" dirty="0"/>
          </a:p>
        </p:txBody>
      </p:sp>
      <p:sp>
        <p:nvSpPr>
          <p:cNvPr id="17" name="Text 12"/>
          <p:cNvSpPr/>
          <p:nvPr/>
        </p:nvSpPr>
        <p:spPr>
          <a:xfrm>
            <a:off x="6452464" y="2468880"/>
            <a:ext cx="5016856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2000"/>
              </a:lnSpc>
              <a:buNone/>
            </a:pPr>
            <a:r>
              <a:rPr lang="en-US" sz="127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AI Centre as a cross-cutting competence for students and academics — paid licences for work and administration, simpler and cleaner processes.</a:t>
            </a:r>
            <a:endParaRPr lang="en-US" sz="1270" dirty="0"/>
          </a:p>
        </p:txBody>
      </p:sp>
      <p:sp>
        <p:nvSpPr>
          <p:cNvPr id="18" name="Shape 13"/>
          <p:cNvSpPr/>
          <p:nvPr/>
        </p:nvSpPr>
        <p:spPr>
          <a:xfrm>
            <a:off x="502920" y="3675888"/>
            <a:ext cx="5455768" cy="1783080"/>
          </a:xfrm>
          <a:prstGeom prst="roundRect">
            <a:avLst>
              <a:gd name="adj" fmla="val 4103"/>
            </a:avLst>
          </a:prstGeom>
          <a:solidFill>
            <a:srgbClr val="341A5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9" name="Shape 14"/>
          <p:cNvSpPr/>
          <p:nvPr/>
        </p:nvSpPr>
        <p:spPr>
          <a:xfrm>
            <a:off x="722376" y="3877056"/>
            <a:ext cx="457200" cy="457200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2104" y="3986784"/>
            <a:ext cx="237744" cy="237744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1325880" y="3877056"/>
            <a:ext cx="444992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Pressure on quality</a:t>
            </a:r>
            <a:endParaRPr lang="en-US" sz="1550" dirty="0"/>
          </a:p>
        </p:txBody>
      </p:sp>
      <p:sp>
        <p:nvSpPr>
          <p:cNvPr id="22" name="Text 16"/>
          <p:cNvSpPr/>
          <p:nvPr/>
        </p:nvSpPr>
        <p:spPr>
          <a:xfrm>
            <a:off x="722376" y="4453128"/>
            <a:ext cx="5016856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2000"/>
              </a:lnSpc>
              <a:buNone/>
            </a:pPr>
            <a:r>
              <a:rPr lang="en-US" sz="127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impact of teaching, research and the third mission must be visible.</a:t>
            </a:r>
            <a:endParaRPr lang="en-US" sz="1270" dirty="0"/>
          </a:p>
        </p:txBody>
      </p:sp>
      <p:sp>
        <p:nvSpPr>
          <p:cNvPr id="23" name="Shape 17"/>
          <p:cNvSpPr/>
          <p:nvPr/>
        </p:nvSpPr>
        <p:spPr>
          <a:xfrm>
            <a:off x="6233008" y="3675888"/>
            <a:ext cx="5455768" cy="1783080"/>
          </a:xfrm>
          <a:prstGeom prst="roundRect">
            <a:avLst>
              <a:gd name="adj" fmla="val 4103"/>
            </a:avLst>
          </a:prstGeom>
          <a:solidFill>
            <a:srgbClr val="341A5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4" name="Shape 18"/>
          <p:cNvSpPr/>
          <p:nvPr/>
        </p:nvSpPr>
        <p:spPr>
          <a:xfrm>
            <a:off x="6452464" y="3877056"/>
            <a:ext cx="457200" cy="457200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2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62192" y="3986784"/>
            <a:ext cx="237744" cy="237744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7055968" y="3877056"/>
            <a:ext cx="444992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Zlín Region</a:t>
            </a:r>
            <a:endParaRPr lang="en-US" sz="1550" dirty="0"/>
          </a:p>
        </p:txBody>
      </p:sp>
      <p:sp>
        <p:nvSpPr>
          <p:cNvPr id="27" name="Text 20"/>
          <p:cNvSpPr/>
          <p:nvPr/>
        </p:nvSpPr>
        <p:spPr>
          <a:xfrm>
            <a:off x="6452464" y="4453128"/>
            <a:ext cx="5016856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2000"/>
              </a:lnSpc>
              <a:buNone/>
            </a:pPr>
            <a:r>
              <a:rPr lang="en-US" sz="127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partner to businesses, schools, hospitals and public administration, including joint projects.</a:t>
            </a:r>
            <a:endParaRPr lang="en-US" sz="1270" dirty="0"/>
          </a:p>
        </p:txBody>
      </p:sp>
      <p:sp>
        <p:nvSpPr>
          <p:cNvPr id="28" name="Shape 21"/>
          <p:cNvSpPr/>
          <p:nvPr/>
        </p:nvSpPr>
        <p:spPr>
          <a:xfrm>
            <a:off x="502920" y="5687568"/>
            <a:ext cx="11185855" cy="676656"/>
          </a:xfrm>
          <a:prstGeom prst="roundRect">
            <a:avLst>
              <a:gd name="adj" fmla="val 10811"/>
            </a:avLst>
          </a:prstGeom>
          <a:solidFill>
            <a:srgbClr val="F0801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9" name="Text 22"/>
          <p:cNvSpPr/>
          <p:nvPr/>
        </p:nvSpPr>
        <p:spPr>
          <a:xfrm>
            <a:off x="777240" y="5687568"/>
            <a:ext cx="10637215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380" b="1" i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do not see this election as a contest, but as an important milestone that can set UTB's direction better and ultimately lead to better results.</a:t>
            </a:r>
            <a:endParaRPr lang="en-US" sz="1380" dirty="0"/>
          </a:p>
        </p:txBody>
      </p:sp>
      <p:pic>
        <p:nvPicPr>
          <p:cNvPr id="30" name="Image 5" descr="/home/claude/assets/utb-logo-whit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31" name="Text 23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TOMAS BATA UNIVERSITY IN ZLÍN</a:t>
            </a:r>
            <a:endParaRPr lang="en-US" sz="700" dirty="0"/>
          </a:p>
        </p:txBody>
      </p:sp>
      <p:sp>
        <p:nvSpPr>
          <p:cNvPr id="32" name="Text 24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26</a:t>
            </a:r>
            <a:endParaRPr lang="en-US" sz="1170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4F0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colleagues-banner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1695" cy="1481328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1481328"/>
          </a:xfrm>
          <a:prstGeom prst="rect">
            <a:avLst/>
          </a:prstGeom>
          <a:solidFill>
            <a:srgbClr val="1A0B2E">
              <a:alpha val="68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Shape 1"/>
          <p:cNvSpPr/>
          <p:nvPr/>
        </p:nvSpPr>
        <p:spPr>
          <a:xfrm>
            <a:off x="0" y="978408"/>
            <a:ext cx="12191695" cy="502920"/>
          </a:xfrm>
          <a:prstGeom prst="rect">
            <a:avLst/>
          </a:prstGeom>
          <a:solidFill>
            <a:srgbClr val="1A0B2E">
              <a:alpha val="45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5" name="Text 2"/>
          <p:cNvSpPr/>
          <p:nvPr/>
        </p:nvSpPr>
        <p:spPr>
          <a:xfrm>
            <a:off x="502920" y="329184"/>
            <a:ext cx="9144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b="1" kern="0" spc="200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PROGRAMME IMPACT</a:t>
            </a:r>
            <a:endParaRPr lang="en-US" sz="1380" dirty="0"/>
          </a:p>
        </p:txBody>
      </p:sp>
      <p:sp>
        <p:nvSpPr>
          <p:cNvPr id="6" name="Text 3"/>
          <p:cNvSpPr/>
          <p:nvPr/>
        </p:nvSpPr>
        <p:spPr>
          <a:xfrm>
            <a:off x="502920" y="621792"/>
            <a:ext cx="1118585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students, academics and the region gain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502920" y="1097280"/>
            <a:ext cx="1118585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20" dirty="0">
                <a:solidFill>
                  <a:srgbClr val="F0EA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 groups, one shared direction for UTB.</a:t>
            </a:r>
            <a:endParaRPr lang="en-US" sz="1320" dirty="0"/>
          </a:p>
        </p:txBody>
      </p:sp>
      <p:sp>
        <p:nvSpPr>
          <p:cNvPr id="8" name="Shape 5"/>
          <p:cNvSpPr/>
          <p:nvPr/>
        </p:nvSpPr>
        <p:spPr>
          <a:xfrm>
            <a:off x="502920" y="1691640"/>
            <a:ext cx="3545738" cy="3200400"/>
          </a:xfrm>
          <a:prstGeom prst="roundRect">
            <a:avLst>
              <a:gd name="adj" fmla="val 2286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76200" dist="25400" dir="5400000" algn="bl" rotWithShape="0">
              <a:srgbClr val="5B4A82">
                <a:alpha val="10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9" name="Shape 6"/>
          <p:cNvSpPr/>
          <p:nvPr/>
        </p:nvSpPr>
        <p:spPr>
          <a:xfrm>
            <a:off x="1955749" y="1984248"/>
            <a:ext cx="640080" cy="640080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9368" y="2137867"/>
            <a:ext cx="332842" cy="332842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02920" y="2788920"/>
            <a:ext cx="354573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6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Students</a:t>
            </a:r>
            <a:endParaRPr lang="en-US" sz="1760" dirty="0"/>
          </a:p>
        </p:txBody>
      </p:sp>
      <p:sp>
        <p:nvSpPr>
          <p:cNvPr id="12" name="Text 8"/>
          <p:cNvSpPr/>
          <p:nvPr/>
        </p:nvSpPr>
        <p:spPr>
          <a:xfrm>
            <a:off x="822960" y="3246120"/>
            <a:ext cx="2905658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126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Better study, placements, projects, international experience, wellbeing and, above all, a livelier campus with long-term prospects.</a:t>
            </a:r>
            <a:endParaRPr lang="en-US" sz="1260" dirty="0"/>
          </a:p>
        </p:txBody>
      </p:sp>
      <p:sp>
        <p:nvSpPr>
          <p:cNvPr id="13" name="Shape 9"/>
          <p:cNvSpPr/>
          <p:nvPr/>
        </p:nvSpPr>
        <p:spPr>
          <a:xfrm>
            <a:off x="4322978" y="1691640"/>
            <a:ext cx="3545738" cy="3200400"/>
          </a:xfrm>
          <a:prstGeom prst="roundRect">
            <a:avLst>
              <a:gd name="adj" fmla="val 2286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76200" dist="25400" dir="5400000" algn="bl" rotWithShape="0">
              <a:srgbClr val="5B4A82">
                <a:alpha val="10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14" name="Shape 10"/>
          <p:cNvSpPr/>
          <p:nvPr/>
        </p:nvSpPr>
        <p:spPr>
          <a:xfrm>
            <a:off x="5775808" y="1984248"/>
            <a:ext cx="640080" cy="640080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9427" y="2137867"/>
            <a:ext cx="332842" cy="332842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4322978" y="2788920"/>
            <a:ext cx="354573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6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Academics and staff</a:t>
            </a:r>
            <a:endParaRPr lang="en-US" sz="1760" dirty="0"/>
          </a:p>
        </p:txBody>
      </p:sp>
      <p:sp>
        <p:nvSpPr>
          <p:cNvPr id="17" name="Text 12"/>
          <p:cNvSpPr/>
          <p:nvPr/>
        </p:nvSpPr>
        <p:spPr>
          <a:xfrm>
            <a:off x="4643018" y="3246120"/>
            <a:ext cx="2905658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126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 for expert work, career growth, recognition of teaching, connected support services and a safe environment.</a:t>
            </a:r>
            <a:endParaRPr lang="en-US" sz="1260" dirty="0"/>
          </a:p>
        </p:txBody>
      </p:sp>
      <p:sp>
        <p:nvSpPr>
          <p:cNvPr id="18" name="Shape 13"/>
          <p:cNvSpPr/>
          <p:nvPr/>
        </p:nvSpPr>
        <p:spPr>
          <a:xfrm>
            <a:off x="8143037" y="1691640"/>
            <a:ext cx="3545738" cy="3200400"/>
          </a:xfrm>
          <a:prstGeom prst="roundRect">
            <a:avLst>
              <a:gd name="adj" fmla="val 2286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76200" dist="25400" dir="5400000" algn="bl" rotWithShape="0">
              <a:srgbClr val="5B4A82">
                <a:alpha val="10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19" name="Shape 14"/>
          <p:cNvSpPr/>
          <p:nvPr/>
        </p:nvSpPr>
        <p:spPr>
          <a:xfrm>
            <a:off x="9595866" y="1984248"/>
            <a:ext cx="640080" cy="640080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49485" y="2137867"/>
            <a:ext cx="332842" cy="332842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8143037" y="2788920"/>
            <a:ext cx="354573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6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region and partners</a:t>
            </a:r>
            <a:endParaRPr lang="en-US" sz="1760" dirty="0"/>
          </a:p>
        </p:txBody>
      </p:sp>
      <p:sp>
        <p:nvSpPr>
          <p:cNvPr id="22" name="Text 16"/>
          <p:cNvSpPr/>
          <p:nvPr/>
        </p:nvSpPr>
        <p:spPr>
          <a:xfrm>
            <a:off x="8463077" y="3246120"/>
            <a:ext cx="2905658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126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Population growth in the region, an international campus, AI capacity, start-ups/spin-offs, investment, lifelong learning and solutions to real problems.</a:t>
            </a:r>
            <a:endParaRPr lang="en-US" sz="1260" dirty="0"/>
          </a:p>
        </p:txBody>
      </p:sp>
      <p:sp>
        <p:nvSpPr>
          <p:cNvPr id="23" name="Shape 17"/>
          <p:cNvSpPr/>
          <p:nvPr/>
        </p:nvSpPr>
        <p:spPr>
          <a:xfrm>
            <a:off x="502920" y="5166360"/>
            <a:ext cx="11185855" cy="731520"/>
          </a:xfrm>
          <a:prstGeom prst="roundRect">
            <a:avLst>
              <a:gd name="adj" fmla="val 10000"/>
            </a:avLst>
          </a:prstGeom>
          <a:solidFill>
            <a:srgbClr val="25113F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4" name="Text 18"/>
          <p:cNvSpPr/>
          <p:nvPr/>
        </p:nvSpPr>
        <p:spPr>
          <a:xfrm>
            <a:off x="822960" y="5166360"/>
            <a:ext cx="1054577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4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university for students, academics, the region and the future — open to the world, capital, technology and new companies.</a:t>
            </a:r>
            <a:endParaRPr lang="en-US" sz="1440" dirty="0"/>
          </a:p>
        </p:txBody>
      </p:sp>
      <p:pic>
        <p:nvPicPr>
          <p:cNvPr id="25" name="Image 4" descr="/home/claude/assets/utb-logo-transparent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TOMAS BATA UNIVERSITY IN ZLÍN</a:t>
            </a:r>
            <a:endParaRPr lang="en-US" sz="700" dirty="0"/>
          </a:p>
        </p:txBody>
      </p:sp>
      <p:sp>
        <p:nvSpPr>
          <p:cNvPr id="27" name="Text 20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26</a:t>
            </a:r>
            <a:endParaRPr lang="en-US" sz="1170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4F0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LEADERSHIP PRINCIPLES</a:t>
            </a:r>
            <a:endParaRPr lang="en-US" sz="138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strategy with a clear investment plan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502920" y="1115568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90" i="1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Less formalism. More trust, service and results.</a:t>
            </a:r>
            <a:endParaRPr lang="en-US" sz="1490" dirty="0"/>
          </a:p>
        </p:txBody>
      </p:sp>
      <p:sp>
        <p:nvSpPr>
          <p:cNvPr id="5" name="Shape 3"/>
          <p:cNvSpPr/>
          <p:nvPr/>
        </p:nvSpPr>
        <p:spPr>
          <a:xfrm>
            <a:off x="502920" y="1691640"/>
            <a:ext cx="5455768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76200" dist="25400" dir="5400000" algn="bl" rotWithShape="0">
              <a:srgbClr val="5B4A82">
                <a:alpha val="10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6" name="Shape 4"/>
          <p:cNvSpPr/>
          <p:nvPr/>
        </p:nvSpPr>
        <p:spPr>
          <a:xfrm>
            <a:off x="722376" y="1892808"/>
            <a:ext cx="457200" cy="457200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" y="2002536"/>
            <a:ext cx="237744" cy="23774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325880" y="1892808"/>
            <a:ext cx="444992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Respect for faculties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722376" y="2496312"/>
            <a:ext cx="5016856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2000"/>
              </a:lnSpc>
              <a:buNone/>
            </a:pPr>
            <a:r>
              <a:rPr lang="en-US" sz="12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Rector's Office uses process thinking and best practice — it serves, respects faculty autonomy, unifies standards and data, and does not centralise further.</a:t>
            </a:r>
            <a:endParaRPr lang="en-US" sz="1270" dirty="0"/>
          </a:p>
        </p:txBody>
      </p:sp>
      <p:sp>
        <p:nvSpPr>
          <p:cNvPr id="10" name="Shape 7"/>
          <p:cNvSpPr/>
          <p:nvPr/>
        </p:nvSpPr>
        <p:spPr>
          <a:xfrm>
            <a:off x="6233008" y="1691640"/>
            <a:ext cx="5455768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76200" dist="25400" dir="5400000" algn="bl" rotWithShape="0">
              <a:srgbClr val="5B4A82">
                <a:alpha val="10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11" name="Shape 8"/>
          <p:cNvSpPr/>
          <p:nvPr/>
        </p:nvSpPr>
        <p:spPr>
          <a:xfrm>
            <a:off x="6452464" y="1892808"/>
            <a:ext cx="457200" cy="457200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2192" y="2002536"/>
            <a:ext cx="237744" cy="237744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7055968" y="1892808"/>
            <a:ext cx="444992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Trust and accountability</a:t>
            </a:r>
            <a:endParaRPr lang="en-US" sz="1550" dirty="0"/>
          </a:p>
        </p:txBody>
      </p:sp>
      <p:sp>
        <p:nvSpPr>
          <p:cNvPr id="14" name="Text 10"/>
          <p:cNvSpPr/>
          <p:nvPr/>
        </p:nvSpPr>
        <p:spPr>
          <a:xfrm>
            <a:off x="6452464" y="2496312"/>
            <a:ext cx="5016856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2000"/>
              </a:lnSpc>
              <a:buNone/>
            </a:pPr>
            <a:r>
              <a:rPr lang="en-US" sz="12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 communication, a predictable environment and clear responsibilities for students and staff.</a:t>
            </a:r>
            <a:endParaRPr lang="en-US" sz="1270" dirty="0"/>
          </a:p>
        </p:txBody>
      </p:sp>
      <p:sp>
        <p:nvSpPr>
          <p:cNvPr id="15" name="Shape 11"/>
          <p:cNvSpPr/>
          <p:nvPr/>
        </p:nvSpPr>
        <p:spPr>
          <a:xfrm>
            <a:off x="502920" y="3858768"/>
            <a:ext cx="5455768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76200" dist="25400" dir="5400000" algn="bl" rotWithShape="0">
              <a:srgbClr val="5B4A82">
                <a:alpha val="10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16" name="Shape 12"/>
          <p:cNvSpPr/>
          <p:nvPr/>
        </p:nvSpPr>
        <p:spPr>
          <a:xfrm>
            <a:off x="722376" y="4059936"/>
            <a:ext cx="457200" cy="457200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104" y="4169664"/>
            <a:ext cx="237744" cy="237744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325880" y="4059936"/>
            <a:ext cx="444992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Measurable without formalism</a:t>
            </a:r>
            <a:endParaRPr lang="en-US" sz="1550" dirty="0"/>
          </a:p>
        </p:txBody>
      </p:sp>
      <p:sp>
        <p:nvSpPr>
          <p:cNvPr id="19" name="Text 14"/>
          <p:cNvSpPr/>
          <p:nvPr/>
        </p:nvSpPr>
        <p:spPr>
          <a:xfrm>
            <a:off x="722376" y="4663440"/>
            <a:ext cx="5016856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2000"/>
              </a:lnSpc>
              <a:buNone/>
            </a:pPr>
            <a:r>
              <a:rPr lang="en-US" sz="12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priority has an owner, a timeline and meaningful indicators defined in advance.</a:t>
            </a:r>
            <a:endParaRPr lang="en-US" sz="1270" dirty="0"/>
          </a:p>
        </p:txBody>
      </p:sp>
      <p:sp>
        <p:nvSpPr>
          <p:cNvPr id="20" name="Shape 15"/>
          <p:cNvSpPr/>
          <p:nvPr/>
        </p:nvSpPr>
        <p:spPr>
          <a:xfrm>
            <a:off x="6233008" y="3858768"/>
            <a:ext cx="5455768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76200" dist="25400" dir="5400000" algn="bl" rotWithShape="0">
              <a:srgbClr val="5B4A82">
                <a:alpha val="10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21" name="Shape 16"/>
          <p:cNvSpPr/>
          <p:nvPr/>
        </p:nvSpPr>
        <p:spPr>
          <a:xfrm>
            <a:off x="6452464" y="4059936"/>
            <a:ext cx="457200" cy="457200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2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62192" y="4169664"/>
            <a:ext cx="237744" cy="237744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7055968" y="4059936"/>
            <a:ext cx="444992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Partnership, not isolation</a:t>
            </a:r>
            <a:endParaRPr lang="en-US" sz="1550" dirty="0"/>
          </a:p>
        </p:txBody>
      </p:sp>
      <p:sp>
        <p:nvSpPr>
          <p:cNvPr id="24" name="Text 18"/>
          <p:cNvSpPr/>
          <p:nvPr/>
        </p:nvSpPr>
        <p:spPr>
          <a:xfrm>
            <a:off x="6452464" y="4663440"/>
            <a:ext cx="5016856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2000"/>
              </a:lnSpc>
              <a:buNone/>
            </a:pPr>
            <a:r>
              <a:rPr lang="en-US" sz="12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Connect faculties and, more strongly, graduates, the region, businesses, public administration and international partners.</a:t>
            </a:r>
            <a:endParaRPr lang="en-US" sz="1270" dirty="0"/>
          </a:p>
        </p:txBody>
      </p:sp>
      <p:pic>
        <p:nvPicPr>
          <p:cNvPr id="25" name="Image 4" descr="/home/claude/assets/utb-logo-transparent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TOMAS BATA UNIVERSITY IN ZLÍN</a:t>
            </a:r>
            <a:endParaRPr lang="en-US" sz="700" dirty="0"/>
          </a:p>
        </p:txBody>
      </p:sp>
      <p:sp>
        <p:nvSpPr>
          <p:cNvPr id="27" name="Text 20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26</a:t>
            </a:r>
            <a:endParaRPr lang="en-US" sz="117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1120</TotalTime>
  <Words>5434</Words>
  <Application>Microsoft Office PowerPoint</Application>
  <PresentationFormat>Širokoúhlá obrazovka</PresentationFormat>
  <Paragraphs>767</Paragraphs>
  <Slides>59</Slides>
  <Notes>26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59</vt:i4>
      </vt:variant>
    </vt:vector>
  </HeadingPairs>
  <TitlesOfParts>
    <vt:vector size="62" baseType="lpstr">
      <vt:lpstr>Arial</vt:lpstr>
      <vt:lpstr>Calibri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David Tuček</cp:lastModifiedBy>
  <cp:revision>3</cp:revision>
  <dcterms:created xsi:type="dcterms:W3CDTF">2026-09-23T16:58:57Z</dcterms:created>
  <dcterms:modified xsi:type="dcterms:W3CDTF">2026-09-24T21:33:24Z</dcterms:modified>
</cp:coreProperties>
</file>